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tags/tag35.xml" ContentType="application/vnd.openxmlformats-officedocument.presentationml.tags+xml"/>
  <Override PartName="/ppt/notesSlides/notesSlide31.xml" ContentType="application/vnd.openxmlformats-officedocument.presentationml.notesSlide+xml"/>
  <Override PartName="/ppt/tags/tag36.xml" ContentType="application/vnd.openxmlformats-officedocument.presentationml.tags+xml"/>
  <Override PartName="/ppt/notesSlides/notesSlide32.xml" ContentType="application/vnd.openxmlformats-officedocument.presentationml.notesSlide+xml"/>
  <Override PartName="/ppt/tags/tag37.xml" ContentType="application/vnd.openxmlformats-officedocument.presentationml.tags+xml"/>
  <Override PartName="/ppt/notesSlides/notesSlide33.xml" ContentType="application/vnd.openxmlformats-officedocument.presentationml.notesSlide+xml"/>
  <Override PartName="/ppt/tags/tag38.xml" ContentType="application/vnd.openxmlformats-officedocument.presentationml.tags+xml"/>
  <Override PartName="/ppt/notesSlides/notesSlide34.xml" ContentType="application/vnd.openxmlformats-officedocument.presentationml.notesSlide+xml"/>
  <Override PartName="/ppt/tags/tag3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43.xml" ContentType="application/vnd.openxmlformats-officedocument.presentationml.tags+xml"/>
  <Override PartName="/ppt/notesSlides/notesSlide45.xml" ContentType="application/vnd.openxmlformats-officedocument.presentationml.notesSlide+xml"/>
  <Override PartName="/ppt/tags/tag44.xml" ContentType="application/vnd.openxmlformats-officedocument.presentationml.tags+xml"/>
  <Override PartName="/ppt/notesSlides/notesSlide46.xml" ContentType="application/vnd.openxmlformats-officedocument.presentationml.notesSlide+xml"/>
  <Override PartName="/ppt/tags/tag45.xml" ContentType="application/vnd.openxmlformats-officedocument.presentationml.tags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7.xml" ContentType="application/vnd.openxmlformats-officedocument.presentationml.tags+xml"/>
  <Override PartName="/ppt/notesSlides/notesSlide53.xml" ContentType="application/vnd.openxmlformats-officedocument.presentationml.notesSlide+xml"/>
  <Override PartName="/ppt/tags/tag48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49.xml" ContentType="application/vnd.openxmlformats-officedocument.presentationml.tags+xml"/>
  <Override PartName="/ppt/notesSlides/notesSlide5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5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59.xml" ContentType="application/vnd.openxmlformats-officedocument.presentationml.notesSlide+xml"/>
  <Override PartName="/ppt/tags/tag69.xml" ContentType="application/vnd.openxmlformats-officedocument.presentationml.tags+xml"/>
  <Override PartName="/ppt/notesSlides/notesSlide60.xml" ContentType="application/vnd.openxmlformats-officedocument.presentationml.notesSlide+xml"/>
  <Override PartName="/ppt/tags/tag70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71.xml" ContentType="application/vnd.openxmlformats-officedocument.presentationml.tags+xml"/>
  <Override PartName="/ppt/notesSlides/notesSlide65.xml" ContentType="application/vnd.openxmlformats-officedocument.presentationml.notesSlide+xml"/>
  <Override PartName="/ppt/tags/tag72.xml" ContentType="application/vnd.openxmlformats-officedocument.presentationml.tags+xml"/>
  <Override PartName="/ppt/notesSlides/notesSlide66.xml" ContentType="application/vnd.openxmlformats-officedocument.presentationml.notesSlide+xml"/>
  <Override PartName="/ppt/tags/tag73.xml" ContentType="application/vnd.openxmlformats-officedocument.presentationml.tags+xml"/>
  <Override PartName="/ppt/notesSlides/notesSlide67.xml" ContentType="application/vnd.openxmlformats-officedocument.presentationml.notesSlide+xml"/>
  <Override PartName="/ppt/tags/tag74.xml" ContentType="application/vnd.openxmlformats-officedocument.presentationml.tags+xml"/>
  <Override PartName="/ppt/notesSlides/notesSlide68.xml" ContentType="application/vnd.openxmlformats-officedocument.presentationml.notesSlide+xml"/>
  <Override PartName="/ppt/tags/tag75.xml" ContentType="application/vnd.openxmlformats-officedocument.presentationml.tags+xml"/>
  <Override PartName="/ppt/notesSlides/notesSlide69.xml" ContentType="application/vnd.openxmlformats-officedocument.presentationml.notesSlide+xml"/>
  <Override PartName="/ppt/tags/tag76.xml" ContentType="application/vnd.openxmlformats-officedocument.presentationml.tags+xml"/>
  <Override PartName="/ppt/notesSlides/notesSlide70.xml" ContentType="application/vnd.openxmlformats-officedocument.presentationml.notesSlide+xml"/>
  <Override PartName="/ppt/tags/tag77.xml" ContentType="application/vnd.openxmlformats-officedocument.presentationml.tags+xml"/>
  <Override PartName="/ppt/notesSlides/notesSlide71.xml" ContentType="application/vnd.openxmlformats-officedocument.presentationml.notesSlide+xml"/>
  <Override PartName="/ppt/tags/tag78.xml" ContentType="application/vnd.openxmlformats-officedocument.presentationml.tags+xml"/>
  <Override PartName="/ppt/notesSlides/notesSlide72.xml" ContentType="application/vnd.openxmlformats-officedocument.presentationml.notesSlide+xml"/>
  <Override PartName="/ppt/tags/tag79.xml" ContentType="application/vnd.openxmlformats-officedocument.presentationml.tags+xml"/>
  <Override PartName="/ppt/notesSlides/notesSlide73.xml" ContentType="application/vnd.openxmlformats-officedocument.presentationml.notesSlide+xml"/>
  <Override PartName="/ppt/tags/tag80.xml" ContentType="application/vnd.openxmlformats-officedocument.presentationml.tags+xml"/>
  <Override PartName="/ppt/notesSlides/notesSlide74.xml" ContentType="application/vnd.openxmlformats-officedocument.presentationml.notesSlide+xml"/>
  <Override PartName="/ppt/tags/tag81.xml" ContentType="application/vnd.openxmlformats-officedocument.presentationml.tags+xml"/>
  <Override PartName="/ppt/notesSlides/notesSlide75.xml" ContentType="application/vnd.openxmlformats-officedocument.presentationml.notesSlide+xml"/>
  <Override PartName="/ppt/tags/tag82.xml" ContentType="application/vnd.openxmlformats-officedocument.presentationml.tags+xml"/>
  <Override PartName="/ppt/notesSlides/notesSlide76.xml" ContentType="application/vnd.openxmlformats-officedocument.presentationml.notesSlide+xml"/>
  <Override PartName="/ppt/tags/tag83.xml" ContentType="application/vnd.openxmlformats-officedocument.presentationml.tags+xml"/>
  <Override PartName="/ppt/notesSlides/notesSlide77.xml" ContentType="application/vnd.openxmlformats-officedocument.presentationml.notesSlide+xml"/>
  <Override PartName="/ppt/tags/tag84.xml" ContentType="application/vnd.openxmlformats-officedocument.presentationml.tags+xml"/>
  <Override PartName="/ppt/notesSlides/notesSlide78.xml" ContentType="application/vnd.openxmlformats-officedocument.presentationml.notesSlide+xml"/>
  <Override PartName="/ppt/tags/tag85.xml" ContentType="application/vnd.openxmlformats-officedocument.presentationml.tags+xml"/>
  <Override PartName="/ppt/notesSlides/notesSlide79.xml" ContentType="application/vnd.openxmlformats-officedocument.presentationml.notesSlide+xml"/>
  <Override PartName="/ppt/tags/tag86.xml" ContentType="application/vnd.openxmlformats-officedocument.presentationml.tags+xml"/>
  <Override PartName="/ppt/notesSlides/notesSlide80.xml" ContentType="application/vnd.openxmlformats-officedocument.presentationml.notesSlide+xml"/>
  <Override PartName="/ppt/tags/tag87.xml" ContentType="application/vnd.openxmlformats-officedocument.presentationml.tags+xml"/>
  <Override PartName="/ppt/notesSlides/notesSlide81.xml" ContentType="application/vnd.openxmlformats-officedocument.presentationml.notesSlide+xml"/>
  <Override PartName="/ppt/tags/tag88.xml" ContentType="application/vnd.openxmlformats-officedocument.presentationml.tags+xml"/>
  <Override PartName="/ppt/notesSlides/notesSlide82.xml" ContentType="application/vnd.openxmlformats-officedocument.presentationml.notesSlide+xml"/>
  <Override PartName="/ppt/tags/tag89.xml" ContentType="application/vnd.openxmlformats-officedocument.presentationml.tags+xml"/>
  <Override PartName="/ppt/notesSlides/notesSlide83.xml" ContentType="application/vnd.openxmlformats-officedocument.presentationml.notesSlide+xml"/>
  <Override PartName="/ppt/tags/tag90.xml" ContentType="application/vnd.openxmlformats-officedocument.presentationml.tags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5464" r:id="rId1"/>
  </p:sldMasterIdLst>
  <p:notesMasterIdLst>
    <p:notesMasterId r:id="rId86"/>
  </p:notesMasterIdLst>
  <p:handoutMasterIdLst>
    <p:handoutMasterId r:id="rId87"/>
  </p:handoutMasterIdLst>
  <p:sldIdLst>
    <p:sldId id="776" r:id="rId2"/>
    <p:sldId id="778" r:id="rId3"/>
    <p:sldId id="617" r:id="rId4"/>
    <p:sldId id="674" r:id="rId5"/>
    <p:sldId id="673" r:id="rId6"/>
    <p:sldId id="650" r:id="rId7"/>
    <p:sldId id="754" r:id="rId8"/>
    <p:sldId id="652" r:id="rId9"/>
    <p:sldId id="654" r:id="rId10"/>
    <p:sldId id="755" r:id="rId11"/>
    <p:sldId id="799" r:id="rId12"/>
    <p:sldId id="800" r:id="rId13"/>
    <p:sldId id="657" r:id="rId14"/>
    <p:sldId id="658" r:id="rId15"/>
    <p:sldId id="675" r:id="rId16"/>
    <p:sldId id="619" r:id="rId17"/>
    <p:sldId id="663" r:id="rId18"/>
    <p:sldId id="621" r:id="rId19"/>
    <p:sldId id="624" r:id="rId20"/>
    <p:sldId id="625" r:id="rId21"/>
    <p:sldId id="626" r:id="rId22"/>
    <p:sldId id="618" r:id="rId23"/>
    <p:sldId id="767" r:id="rId24"/>
    <p:sldId id="664" r:id="rId25"/>
    <p:sldId id="635" r:id="rId26"/>
    <p:sldId id="636" r:id="rId27"/>
    <p:sldId id="637" r:id="rId28"/>
    <p:sldId id="638" r:id="rId29"/>
    <p:sldId id="641" r:id="rId30"/>
    <p:sldId id="642" r:id="rId31"/>
    <p:sldId id="645" r:id="rId32"/>
    <p:sldId id="671" r:id="rId33"/>
    <p:sldId id="670" r:id="rId34"/>
    <p:sldId id="768" r:id="rId35"/>
    <p:sldId id="779" r:id="rId36"/>
    <p:sldId id="539" r:id="rId37"/>
    <p:sldId id="543" r:id="rId38"/>
    <p:sldId id="544" r:id="rId39"/>
    <p:sldId id="676" r:id="rId40"/>
    <p:sldId id="541" r:id="rId41"/>
    <p:sldId id="545" r:id="rId42"/>
    <p:sldId id="681" r:id="rId43"/>
    <p:sldId id="542" r:id="rId44"/>
    <p:sldId id="751" r:id="rId45"/>
    <p:sldId id="801" r:id="rId46"/>
    <p:sldId id="802" r:id="rId47"/>
    <p:sldId id="546" r:id="rId48"/>
    <p:sldId id="547" r:id="rId49"/>
    <p:sldId id="685" r:id="rId50"/>
    <p:sldId id="686" r:id="rId51"/>
    <p:sldId id="687" r:id="rId52"/>
    <p:sldId id="688" r:id="rId53"/>
    <p:sldId id="689" r:id="rId54"/>
    <p:sldId id="753" r:id="rId55"/>
    <p:sldId id="690" r:id="rId56"/>
    <p:sldId id="550" r:id="rId57"/>
    <p:sldId id="552" r:id="rId58"/>
    <p:sldId id="553" r:id="rId59"/>
    <p:sldId id="554" r:id="rId60"/>
    <p:sldId id="557" r:id="rId61"/>
    <p:sldId id="729" r:id="rId62"/>
    <p:sldId id="730" r:id="rId63"/>
    <p:sldId id="731" r:id="rId64"/>
    <p:sldId id="607" r:id="rId65"/>
    <p:sldId id="770" r:id="rId66"/>
    <p:sldId id="775" r:id="rId67"/>
    <p:sldId id="780" r:id="rId68"/>
    <p:sldId id="781" r:id="rId69"/>
    <p:sldId id="782" r:id="rId70"/>
    <p:sldId id="798" r:id="rId71"/>
    <p:sldId id="784" r:id="rId72"/>
    <p:sldId id="785" r:id="rId73"/>
    <p:sldId id="786" r:id="rId74"/>
    <p:sldId id="787" r:id="rId75"/>
    <p:sldId id="788" r:id="rId76"/>
    <p:sldId id="789" r:id="rId77"/>
    <p:sldId id="790" r:id="rId78"/>
    <p:sldId id="791" r:id="rId79"/>
    <p:sldId id="792" r:id="rId80"/>
    <p:sldId id="793" r:id="rId81"/>
    <p:sldId id="794" r:id="rId82"/>
    <p:sldId id="795" r:id="rId83"/>
    <p:sldId id="796" r:id="rId84"/>
    <p:sldId id="797" r:id="rId85"/>
  </p:sldIdLst>
  <p:sldSz cx="9144000" cy="6858000" type="screen4x3"/>
  <p:notesSz cx="6997700" cy="9283700"/>
  <p:embeddedFontLst>
    <p:embeddedFont>
      <p:font typeface="MS PGothic" panose="020B0600070205080204" pitchFamily="34" charset="-128"/>
      <p:regular r:id="rId88"/>
    </p:embeddedFont>
    <p:embeddedFont>
      <p:font typeface="Monotype Sorts" panose="05010101010101010101" pitchFamily="2" charset="2"/>
      <p:regular r:id="rId89"/>
    </p:embeddedFont>
    <p:embeddedFont>
      <p:font typeface="SAS Monospace" panose="020B0609020202020204" pitchFamily="49" charset="0"/>
      <p:regular r:id="rId90"/>
    </p:embeddedFont>
    <p:embeddedFont>
      <p:font typeface="Arial Narrow" panose="020B0606020202030204" pitchFamily="34" charset="0"/>
      <p:regular r:id="rId91"/>
      <p:bold r:id="rId92"/>
      <p:italic r:id="rId93"/>
      <p:boldItalic r:id="rId94"/>
    </p:embeddedFont>
    <p:embeddedFont>
      <p:font typeface="MS PGothic" panose="020B0600070205080204" pitchFamily="34" charset="-128"/>
      <p:regular r:id="rId88"/>
    </p:embeddedFont>
  </p:embeddedFontLst>
  <p:custDataLst>
    <p:tags r:id="rId9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None/>
      <a:defRPr kumimoji="0" lang="en-US" sz="2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None/>
      <a:defRPr kumimoji="0" lang="en-US" sz="2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None/>
      <a:defRPr kumimoji="0" lang="en-US" sz="2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None/>
      <a:defRPr kumimoji="0" lang="en-US" sz="2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None/>
      <a:defRPr kumimoji="0" lang="en-US" sz="2400"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orient="horz" pos="864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4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00"/>
    <a:srgbClr val="800080"/>
    <a:srgbClr val="008080"/>
    <a:srgbClr val="990033"/>
    <a:srgbClr val="FFFFFF"/>
    <a:srgbClr val="000000"/>
    <a:srgbClr val="0070C0"/>
    <a:srgbClr val="080000"/>
    <a:srgbClr val="0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6023" autoAdjust="0"/>
    <p:restoredTop sz="95355" autoAdjust="0"/>
  </p:normalViewPr>
  <p:slideViewPr>
    <p:cSldViewPr snapToGrid="0">
      <p:cViewPr varScale="1">
        <p:scale>
          <a:sx n="63" d="100"/>
          <a:sy n="63" d="100"/>
        </p:scale>
        <p:origin x="1720" y="64"/>
      </p:cViewPr>
      <p:guideLst>
        <p:guide orient="horz" pos="528"/>
        <p:guide orient="horz" pos="864"/>
        <p:guide pos="2880"/>
        <p:guide pos="44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571"/>
    </p:cViewPr>
  </p:sorterViewPr>
  <p:notesViewPr>
    <p:cSldViewPr snapToGrid="0">
      <p:cViewPr varScale="1">
        <p:scale>
          <a:sx n="50" d="100"/>
          <a:sy n="50" d="100"/>
        </p:scale>
        <p:origin x="1478" y="34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6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7.xml"/><Relationship Id="rId2" Type="http://schemas.openxmlformats.org/officeDocument/2006/relationships/slide" Target="slides/slide25.xml"/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679EB-E0CB-4E9A-9BA8-32DFB8CD239B}" type="datetimeFigureOut">
              <a:rPr lang="en-US" smtClean="0"/>
              <a:t>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03B9E-50E3-49FF-ABD4-3449994366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2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0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4" tIns="46512" rIns="93024" bIns="4651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561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/>
              <a:pPr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1731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07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61A3C8-2318-4C27-9A33-DD6CBF1BDB4F}" type="slidenum">
              <a:rPr lang="en-US" sz="1200"/>
              <a:pPr/>
              <a:t>11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Type answer here</a:t>
            </a:r>
          </a:p>
        </p:txBody>
      </p:sp>
    </p:spTree>
    <p:extLst>
      <p:ext uri="{BB962C8B-B14F-4D97-AF65-F5344CB8AC3E}">
        <p14:creationId xmlns:p14="http://schemas.microsoft.com/office/powerpoint/2010/main" val="1526361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61A3C8-2318-4C27-9A33-DD6CBF1BDB4F}" type="slidenum">
              <a:rPr lang="en-US" sz="1200"/>
              <a:pPr/>
              <a:t>12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Type answer here</a:t>
            </a:r>
          </a:p>
        </p:txBody>
      </p:sp>
    </p:spTree>
    <p:extLst>
      <p:ext uri="{BB962C8B-B14F-4D97-AF65-F5344CB8AC3E}">
        <p14:creationId xmlns:p14="http://schemas.microsoft.com/office/powerpoint/2010/main" val="203520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02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3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7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15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41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12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D4F3331-F3AE-4B48-8FBF-0A0A5DB761CE}" type="slidenum">
              <a:rPr lang="en-US" sz="1200"/>
              <a:pPr/>
              <a:t>19</a:t>
            </a:fld>
            <a:endParaRPr lang="en-US" sz="1200" dirty="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40263" cy="34798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noProof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04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/>
              <a:pPr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0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0BA8ED9-392E-4805-8030-54DEC1323CA5}" type="slidenum">
              <a:rPr lang="en-US" sz="1200"/>
              <a:pPr/>
              <a:t>20</a:t>
            </a:fld>
            <a:endParaRPr lang="en-US" sz="1200" dirty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09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180A0FF-2181-4424-99F7-F257766A32BB}" type="slidenum">
              <a:rPr lang="en-US" sz="1200"/>
              <a:pPr/>
              <a:t>21</a:t>
            </a:fld>
            <a:endParaRPr lang="en-US" sz="1200" dirty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1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42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6BEF42-25FD-4E3A-A3D1-39B1D080F24E}" type="slidenum">
              <a:rPr lang="en-US" sz="1200">
                <a:solidFill>
                  <a:prstClr val="black"/>
                </a:solidFill>
              </a:rPr>
              <a:pPr/>
              <a:t>23</a:t>
            </a:fld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63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72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64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71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03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53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45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AD3931F-4DE6-4DC9-B601-778846132066}" type="slidenum">
              <a:rPr lang="en-US" sz="1200"/>
              <a:pPr/>
              <a:t>30</a:t>
            </a:fld>
            <a:endParaRPr lang="en-US" sz="1200" dirty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15000"/>
              </a:spcBef>
            </a:pPr>
            <a:r>
              <a:rPr lang="en-US" sz="1400" dirty="0">
                <a:latin typeface="Arial" pitchFamily="34" charset="0"/>
              </a:rPr>
              <a:t>1.</a:t>
            </a:r>
            <a:r>
              <a:rPr lang="en-US" sz="1400" b="1" dirty="0">
                <a:latin typeface="Arial" pitchFamily="34" charset="0"/>
              </a:rPr>
              <a:t> Missing semicolon in the CREATE TABLE statement</a:t>
            </a:r>
          </a:p>
          <a:p>
            <a:pPr eaLnBrk="1" hangingPunct="1">
              <a:spcBef>
                <a:spcPct val="15000"/>
              </a:spcBef>
            </a:pPr>
            <a:r>
              <a:rPr lang="en-US" sz="1400" dirty="0">
                <a:latin typeface="Arial" pitchFamily="34" charset="0"/>
              </a:rPr>
              <a:t>2.</a:t>
            </a:r>
            <a:r>
              <a:rPr lang="en-US" sz="1400" b="1" dirty="0">
                <a:latin typeface="Arial" pitchFamily="34" charset="0"/>
              </a:rPr>
              <a:t> Missing comma in the column name list</a:t>
            </a:r>
          </a:p>
          <a:p>
            <a:pPr eaLnBrk="1" hangingPunct="1">
              <a:spcBef>
                <a:spcPct val="15000"/>
              </a:spcBef>
            </a:pPr>
            <a:r>
              <a:rPr lang="en-US" sz="1400" dirty="0">
                <a:latin typeface="Arial" pitchFamily="34" charset="0"/>
              </a:rPr>
              <a:t>3. </a:t>
            </a:r>
            <a:r>
              <a:rPr lang="en-US" sz="1400" b="1" dirty="0">
                <a:latin typeface="Arial" pitchFamily="34" charset="0"/>
              </a:rPr>
              <a:t>Quotation marks around numeric in second VALUES clause</a:t>
            </a:r>
          </a:p>
        </p:txBody>
      </p:sp>
    </p:spTree>
    <p:extLst>
      <p:ext uri="{BB962C8B-B14F-4D97-AF65-F5344CB8AC3E}">
        <p14:creationId xmlns:p14="http://schemas.microsoft.com/office/powerpoint/2010/main" val="263067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C23C077-286C-4E76-94D3-3E42975AAD3A}" type="slidenum">
              <a:rPr lang="en-US" sz="1200"/>
              <a:pPr/>
              <a:t>31</a:t>
            </a:fld>
            <a:endParaRPr lang="en-US" sz="1200" dirty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08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C23C077-286C-4E76-94D3-3E42975AAD3A}" type="slidenum">
              <a:rPr lang="en-US" sz="1200"/>
              <a:pPr/>
              <a:t>32</a:t>
            </a:fld>
            <a:endParaRPr lang="en-US" sz="1200" dirty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39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C23C077-286C-4E76-94D3-3E42975AAD3A}" type="slidenum">
              <a:rPr lang="en-US" sz="1200"/>
              <a:pPr/>
              <a:t>33</a:t>
            </a:fld>
            <a:endParaRPr lang="en-US" sz="1200" dirty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877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6BEF42-25FD-4E3A-A3D1-39B1D080F24E}" type="slidenum">
              <a:rPr lang="en-US" sz="1200">
                <a:solidFill>
                  <a:prstClr val="black"/>
                </a:solidFill>
              </a:rPr>
              <a:pPr/>
              <a:t>34</a:t>
            </a:fld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63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51660-9308-464F-A8F8-CFDA0A1AC5F1}" type="slidenum">
              <a:rPr lang="en-US" sz="1200"/>
              <a:pPr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2886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92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94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131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3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32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97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422412C-8B15-4462-93F6-B3E0D7BBD933}" type="slidenum">
              <a:rPr lang="en-US" sz="1200"/>
              <a:pPr/>
              <a:t>41</a:t>
            </a:fld>
            <a:endParaRPr lang="en-US" sz="1200" dirty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Instructor note: The formatting and order of this code is important to make later comparisons to the output of DESCRIBE VIEW easier to perform.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386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7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75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95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61A3C8-2318-4C27-9A33-DD6CBF1BDB4F}" type="slidenum">
              <a:rPr lang="en-US" sz="1200"/>
              <a:pPr/>
              <a:t>45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Type answer here</a:t>
            </a:r>
          </a:p>
        </p:txBody>
      </p:sp>
    </p:spTree>
    <p:extLst>
      <p:ext uri="{BB962C8B-B14F-4D97-AF65-F5344CB8AC3E}">
        <p14:creationId xmlns:p14="http://schemas.microsoft.com/office/powerpoint/2010/main" val="1526361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61A3C8-2318-4C27-9A33-DD6CBF1BDB4F}" type="slidenum">
              <a:rPr lang="en-US" sz="1200"/>
              <a:pPr/>
              <a:t>46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Type answer here</a:t>
            </a:r>
          </a:p>
        </p:txBody>
      </p:sp>
    </p:spTree>
    <p:extLst>
      <p:ext uri="{BB962C8B-B14F-4D97-AF65-F5344CB8AC3E}">
        <p14:creationId xmlns:p14="http://schemas.microsoft.com/office/powerpoint/2010/main" val="61083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43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478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5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251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81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69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566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28B7174-E4B4-438E-A43E-8E1AA7A171F7}" type="slidenum">
              <a:rPr lang="en-US" sz="1200"/>
              <a:pPr/>
              <a:t>53</a:t>
            </a:fld>
            <a:endParaRPr lang="en-US" sz="1200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noProof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58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28B7174-E4B4-438E-A43E-8E1AA7A171F7}" type="slidenum">
              <a:rPr lang="en-US" sz="1200"/>
              <a:pPr/>
              <a:t>54</a:t>
            </a:fld>
            <a:endParaRPr lang="en-US" sz="1200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noProof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219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8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1527170-3EEE-48CA-B746-32049EDC0685}" type="slidenum">
              <a:rPr lang="en-US" sz="1200"/>
              <a:pPr/>
              <a:t>56</a:t>
            </a:fld>
            <a:endParaRPr lang="en-US" sz="1200" dirty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r>
              <a:rPr lang="en-US" dirty="0">
                <a:latin typeface="Arial" pitchFamily="34" charset="0"/>
              </a:rPr>
              <a:t>1.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You used ANSI labels in the CREATE VIEW code. DESCRIBE VIEW produced SAS (LABEL=)</a:t>
            </a:r>
            <a:br>
              <a:rPr lang="en-US" b="1" dirty="0">
                <a:solidFill>
                  <a:srgbClr val="000000"/>
                </a:solidFill>
                <a:latin typeface="Arial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syntax.</a:t>
            </a:r>
          </a:p>
          <a:p>
            <a:pPr marL="228600" indent="-228600" eaLnBrk="1" hangingPunct="1"/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2.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You used the keyword AS to assign table aliases. DESCRIBE VIEW omitted the keyword AS when</a:t>
            </a:r>
            <a:br>
              <a:rPr lang="en-US" b="1" dirty="0">
                <a:solidFill>
                  <a:srgbClr val="000000"/>
                </a:solidFill>
                <a:latin typeface="Arial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assigning table aliases.</a:t>
            </a:r>
          </a:p>
          <a:p>
            <a:pPr marL="228600" indent="-228600" eaLnBrk="1" hangingPunct="1"/>
            <a:r>
              <a:rPr lang="en-US" dirty="0">
                <a:latin typeface="Arial" pitchFamily="34" charset="0"/>
              </a:rPr>
              <a:t>3. </a:t>
            </a:r>
            <a:r>
              <a:rPr lang="en-US" b="1" dirty="0">
                <a:solidFill>
                  <a:srgbClr val="000000"/>
                </a:solidFill>
                <a:latin typeface="Arial" pitchFamily="34" charset="0"/>
              </a:rPr>
              <a:t>DESCRIBE VIEW inserted parentheses around the expressions between each AND operator.</a:t>
            </a:r>
          </a:p>
          <a:p>
            <a:pPr marL="228600" indent="-228600" eaLnBrk="1" hangingPunct="1"/>
            <a:endParaRPr lang="en-US" dirty="0">
              <a:latin typeface="Arial" pitchFamily="34" charset="0"/>
            </a:endParaRPr>
          </a:p>
          <a:p>
            <a:pPr marL="228600" indent="-228600"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025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80C286C-F7A4-42A6-AF27-7FACFB1AF168}" type="slidenum">
              <a:rPr lang="en-US" sz="1200"/>
              <a:pPr/>
              <a:t>57</a:t>
            </a:fld>
            <a:endParaRPr lang="en-US" sz="1200" dirty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570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1D57D20-D5CB-4751-B6C4-2B3C73CE232B}" type="slidenum">
              <a:rPr lang="en-US" sz="1200"/>
              <a:pPr/>
              <a:t>58</a:t>
            </a:fld>
            <a:endParaRPr lang="en-US" sz="1200" dirty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381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2693753-E166-4820-A2F4-5D208A1E23D3}" type="slidenum">
              <a:rPr lang="en-US" sz="1200"/>
              <a:pPr/>
              <a:t>59</a:t>
            </a:fld>
            <a:endParaRPr lang="en-US" sz="1200" dirty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8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3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A682BDC-FB71-4C4B-9332-99E53FCFA4CB}" type="slidenum">
              <a:rPr lang="en-US" sz="1200"/>
              <a:pPr/>
              <a:t>60</a:t>
            </a:fld>
            <a:endParaRPr lang="en-US" sz="1200" dirty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</p:txBody>
      </p:sp>
    </p:spTree>
    <p:extLst>
      <p:ext uri="{BB962C8B-B14F-4D97-AF65-F5344CB8AC3E}">
        <p14:creationId xmlns:p14="http://schemas.microsoft.com/office/powerpoint/2010/main" val="51927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A682BDC-FB71-4C4B-9332-99E53FCFA4CB}" type="slidenum">
              <a:rPr lang="en-US" sz="1200"/>
              <a:pPr/>
              <a:t>61</a:t>
            </a:fld>
            <a:endParaRPr lang="en-US" sz="1200" dirty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Type answer here</a:t>
            </a:r>
          </a:p>
        </p:txBody>
      </p:sp>
    </p:spTree>
    <p:extLst>
      <p:ext uri="{BB962C8B-B14F-4D97-AF65-F5344CB8AC3E}">
        <p14:creationId xmlns:p14="http://schemas.microsoft.com/office/powerpoint/2010/main" val="26693370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275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617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677FB7A-A25D-4F77-A61C-39FA0192A863}" type="slidenum">
              <a:rPr lang="en-US" sz="1200"/>
              <a:pPr/>
              <a:t>64</a:t>
            </a:fld>
            <a:endParaRPr lang="en-US" sz="1200" dirty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noProof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015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6BEF42-25FD-4E3A-A3D1-39B1D080F24E}" type="slidenum">
              <a:rPr lang="en-US" sz="1200">
                <a:solidFill>
                  <a:prstClr val="black"/>
                </a:solidFill>
              </a:rPr>
              <a:pPr/>
              <a:t>65</a:t>
            </a:fld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488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EA4B456-A5FD-4A4D-8903-FA419A4D2D2B}" type="slidenum">
              <a:rPr lang="en-US" sz="1200">
                <a:solidFill>
                  <a:prstClr val="black"/>
                </a:solidFill>
              </a:rPr>
              <a:pPr/>
              <a:t>66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Would like a review of the exercises?</a:t>
            </a:r>
          </a:p>
          <a:p>
            <a:r>
              <a:rPr lang="en-US" dirty="0"/>
              <a:t>Please answer with your Yes or No seat indicator.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825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3C55B2-204C-45D1-8A1D-BEA3FDCC0812}" type="slidenum">
              <a:rPr lang="en-US" sz="1200"/>
              <a:pPr/>
              <a:t>67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C</a:t>
            </a:r>
          </a:p>
          <a:p>
            <a:r>
              <a:rPr lang="en-US" dirty="0"/>
              <a:t>The CREATE TABLE statement does not create a stored query expression that does not include data.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31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0CD7AC-3354-4DA4-949A-183E2F72BA17}" type="slidenum">
              <a:rPr lang="en-US" sz="1200"/>
              <a:pPr/>
              <a:t>68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013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375DCA-2B79-4C56-BE15-D80B013E1DA3}" type="slidenum">
              <a:rPr lang="en-US" sz="1200"/>
              <a:pPr/>
              <a:t>69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D</a:t>
            </a:r>
          </a:p>
          <a:p>
            <a:r>
              <a:rPr lang="en-US" dirty="0"/>
              <a:t>Because an alias wasn't provided, SAS will assign a unique name to the column.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1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49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375DCA-2B79-4C56-BE15-D80B013E1DA3}" type="slidenum">
              <a:rPr lang="en-US" sz="1200"/>
              <a:pPr/>
              <a:t>70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D</a:t>
            </a:r>
          </a:p>
        </p:txBody>
      </p:sp>
    </p:spTree>
    <p:extLst>
      <p:ext uri="{BB962C8B-B14F-4D97-AF65-F5344CB8AC3E}">
        <p14:creationId xmlns:p14="http://schemas.microsoft.com/office/powerpoint/2010/main" val="5596513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A014A9C-6966-420B-8AA7-98C49BF39F28}" type="slidenum">
              <a:rPr lang="en-US" sz="1200"/>
              <a:pPr/>
              <a:t>71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No</a:t>
            </a:r>
          </a:p>
          <a:p>
            <a:r>
              <a:rPr lang="en-US" dirty="0"/>
              <a:t>The CREATE VIEW statement stores the SELECT statement. It does not create a report. PROC SQL builds the data each time the view is referenced rather than when the view is created.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537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DFE62C8-2EED-42D9-A1A8-999A36BEAE89}" type="slidenum">
              <a:rPr lang="en-US" sz="1200"/>
              <a:pPr/>
              <a:t>72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684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2908DE0-33CD-48BF-A800-1F31341B7A68}" type="slidenum">
              <a:rPr lang="en-US" sz="1200"/>
              <a:pPr/>
              <a:t>73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Yes</a:t>
            </a:r>
          </a:p>
          <a:p>
            <a:r>
              <a:rPr lang="en-US" dirty="0"/>
              <a:t>A view builds the data when the view is executed and prevents the user from accessing the source tables. The view will retrieve the most current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3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B834431-0CC4-4ED0-A40A-F2B01DCD6D6F}" type="slidenum">
              <a:rPr lang="en-US" sz="1200"/>
              <a:pPr/>
              <a:t>74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15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DA751E-1E57-4E1D-AB43-EF35D1B39C96}" type="slidenum">
              <a:rPr lang="en-US" sz="1200"/>
              <a:pPr/>
              <a:t>75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C</a:t>
            </a:r>
          </a:p>
          <a:p>
            <a:endParaRPr lang="en-US" dirty="0"/>
          </a:p>
          <a:p>
            <a:r>
              <a:rPr lang="en-US" dirty="0"/>
              <a:t>Use the embedded LIBNAME statement in the USING clause to make the view definition portable. If you use a one-level anem for the source table in a view definition, the view and the source table must reside in the same location.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450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114B2EE-524A-47C5-9DC0-249F32020C74}" type="slidenum">
              <a:rPr lang="en-US" sz="1200"/>
              <a:pPr/>
              <a:t>76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821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F5B2902-0480-4D5A-9D6E-353FB83B20AF}" type="slidenum">
              <a:rPr lang="en-US" sz="1200"/>
              <a:pPr/>
              <a:t>77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C</a:t>
            </a:r>
          </a:p>
          <a:p>
            <a:r>
              <a:rPr lang="en-US" dirty="0"/>
              <a:t>The DESCRIBE VIEW statement writes the stored query expression of a view to the log.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28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72BBA8-747B-4116-BAAB-8CE9E73DEE5E}" type="slidenum">
              <a:rPr lang="en-US" sz="1200"/>
              <a:pPr/>
              <a:t>78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17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764F675-2329-4BEA-AAD2-CAEA4CA8A405}" type="slidenum">
              <a:rPr lang="en-US" sz="1200"/>
              <a:pPr/>
              <a:t>79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B</a:t>
            </a:r>
          </a:p>
          <a:p>
            <a:r>
              <a:rPr lang="en-US" dirty="0"/>
              <a:t>The CREATE TABLE statement creates a table that contains 3 rows and no rows In order to add row values to this empty table, you would need to use a technique such as the PROC SQL with the INSERT INTO statement to add rows of data to the empty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17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362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0BFBDD7-D2E9-4B2A-83D0-318F8E6A5CA0}" type="slidenum">
              <a:rPr lang="en-US" sz="1200"/>
              <a:pPr/>
              <a:t>80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930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D1E44D2-7764-4462-8B41-97F6E7FC5F85}" type="slidenum">
              <a:rPr lang="en-US" sz="1200"/>
              <a:pPr/>
              <a:t>81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B</a:t>
            </a:r>
          </a:p>
          <a:p>
            <a:r>
              <a:rPr lang="en-US" dirty="0"/>
              <a:t>A view does not contain actual values, but instructions on how to retrieve the values upon execution of the compiled view instructions.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560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C40DA42-6262-45C8-AAF0-CEFEE60FA6BA}" type="slidenum">
              <a:rPr lang="en-US" sz="1200"/>
              <a:pPr/>
              <a:t>82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30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6572AA-A4B3-4EEC-B6E2-C10C4A0EFFB5}" type="slidenum">
              <a:rPr lang="en-US" sz="1200"/>
              <a:pPr/>
              <a:t>83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No</a:t>
            </a:r>
          </a:p>
          <a:p>
            <a:r>
              <a:rPr lang="en-US" dirty="0"/>
              <a:t>If your data changes frequently and a PROC SQL view is referenced multiple times within the same program, then the view might return different data to different steps within the same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931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CF75D7-2A0A-47F0-9E06-FB1E32B8A1A6}" type="slidenum">
              <a:rPr lang="en-US" sz="1200"/>
              <a:pPr/>
              <a:t>84</a:t>
            </a:fld>
            <a:endParaRPr lang="en-US" sz="12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Correct Answer: 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5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3A6382-2E0E-410C-AE8E-05DD0A3A864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1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47"/>
          <p:cNvSpPr>
            <a:spLocks noChangeShapeType="1"/>
          </p:cNvSpPr>
          <p:nvPr/>
        </p:nvSpPr>
        <p:spPr bwMode="auto">
          <a:xfrm>
            <a:off x="1252538" y="4264025"/>
            <a:ext cx="480536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br>
              <a:rPr lang="en-US" altLang="en-US" sz="600" b="1">
                <a:solidFill>
                  <a:srgbClr val="B0B7BB"/>
                </a:solidFill>
                <a:latin typeface="Arial" panose="020B0604020202020204" pitchFamily="34" charset="0"/>
              </a:rPr>
            </a:br>
            <a:r>
              <a:rPr lang="en-US" altLang="en-US" sz="600" b="1">
                <a:solidFill>
                  <a:srgbClr val="B0B7BB"/>
                </a:solidFill>
                <a:latin typeface="Arial" panose="020B0604020202020204" pitchFamily="34" charset="0"/>
              </a:rPr>
              <a:t>Copyright © 2010, SAS Institute Inc. All rights reserved.</a:t>
            </a:r>
            <a:endParaRPr lang="en-US" altLang="en-US" sz="600">
              <a:solidFill>
                <a:srgbClr val="B0B7BB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 descr="C:\Users\sassnh\Desktop\Pic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63" y="3235325"/>
            <a:ext cx="725487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5212" y="3089275"/>
            <a:ext cx="8458200" cy="67945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469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8458200" cy="685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45"/>
          <p:cNvSpPr>
            <a:spLocks noGrp="1" noChangeArrowheads="1"/>
          </p:cNvSpPr>
          <p:nvPr>
            <p:ph idx="1"/>
          </p:nvPr>
        </p:nvSpPr>
        <p:spPr bwMode="auto">
          <a:xfrm>
            <a:off x="685800" y="1078992"/>
            <a:ext cx="7848600" cy="426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0" indent="0">
              <a:defRPr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</a:defRPr>
            </a:lvl2pPr>
            <a:lvl3pPr>
              <a:defRPr baseline="0">
                <a:solidFill>
                  <a:srgbClr val="000000"/>
                </a:solidFill>
              </a:defRPr>
            </a:lvl3pPr>
            <a:lvl4pPr>
              <a:defRPr baseline="0">
                <a:solidFill>
                  <a:srgbClr val="000000"/>
                </a:solidFill>
              </a:defRPr>
            </a:lvl4pPr>
            <a:lvl5pPr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898826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04D3A-4327-4DC3-9C89-66DCE946511B}" type="slidenum">
              <a:rPr lang="en-US"/>
              <a:pPr>
                <a:defRPr/>
              </a:pPr>
              <a:t>‹#›</a:t>
            </a:fld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8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702B6-B432-4575-AA48-2790AF8EE574}" type="slidenum">
              <a:rPr lang="en-US"/>
              <a:pPr>
                <a:defRPr/>
              </a:pPr>
              <a:t>‹#›</a:t>
            </a:fld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6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71563"/>
            <a:ext cx="3848100" cy="4267200"/>
          </a:xfrm>
        </p:spPr>
        <p:txBody>
          <a:bodyPr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71563"/>
            <a:ext cx="3848100" cy="4267200"/>
          </a:xfrm>
        </p:spPr>
        <p:txBody>
          <a:bodyPr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63F13-7DAD-41AA-98E1-A933AAFAFAB9}" type="slidenum">
              <a:rPr lang="en-US"/>
              <a:pPr>
                <a:defRPr/>
              </a:pPr>
              <a:t>‹#›</a:t>
            </a:fld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9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071563"/>
            <a:ext cx="7848600" cy="4267200"/>
          </a:xfr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BF164-E33C-4165-B412-CF567F56FE9F}" type="slidenum">
              <a:rPr lang="en-US"/>
              <a:pPr>
                <a:defRPr/>
              </a:pPr>
              <a:t>‹#›</a:t>
            </a:fld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7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6770688"/>
            <a:ext cx="98425" cy="873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2873F2-73F1-4FFE-8169-1E28B297A1ED}" type="slidenum">
              <a:rPr lang="en-US" smtClean="0"/>
              <a:pPr>
                <a:defRPr/>
              </a:pPr>
              <a:t>‹#›</a:t>
            </a:fld>
            <a:endParaRPr lang="en-US" dirty="0">
              <a:latin typeface="Times New Roman" pitchFamily="18" charset="0"/>
            </a:endParaRPr>
          </a:p>
        </p:txBody>
      </p:sp>
      <p:sp>
        <p:nvSpPr>
          <p:cNvPr id="1027" name="Rectangle 46"/>
          <p:cNvSpPr>
            <a:spLocks noChangeArrowheads="1"/>
          </p:cNvSpPr>
          <p:nvPr/>
        </p:nvSpPr>
        <p:spPr bwMode="auto">
          <a:xfrm>
            <a:off x="0" y="6477000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AF9CCB3D-764D-41AC-B33E-49EBCCB37A2B}" type="slidenum">
              <a:rPr lang="en-US" altLang="en-US" sz="1400" b="1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en-US" sz="1400"/>
          </a:p>
        </p:txBody>
      </p:sp>
      <p:sp>
        <p:nvSpPr>
          <p:cNvPr id="1028" name="Rectangle 4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84582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Title text should go here--one line only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029" name="Rectangle 4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74738"/>
            <a:ext cx="78486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3"/>
          <p:cNvSpPr txBox="1"/>
          <p:nvPr/>
        </p:nvSpPr>
        <p:spPr>
          <a:xfrm>
            <a:off x="0" y="30163"/>
            <a:ext cx="1931988" cy="153987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defPPr>
              <a:defRPr lang="en-US"/>
            </a:defPPr>
            <a:lvl1pPr eaLnBrk="0" hangingPunct="0">
              <a:defRPr sz="400" b="0" kern="300" spc="5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539B">
                    <a:lumMod val="60000"/>
                    <a:lumOff val="40000"/>
                  </a:srgbClr>
                </a:solidFill>
              </a:rPr>
              <a:t>Copyright © 2014,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600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5" r:id="rId1"/>
    <p:sldLayoutId id="2147485466" r:id="rId2"/>
    <p:sldLayoutId id="2147485467" r:id="rId3"/>
    <p:sldLayoutId id="2147485468" r:id="rId4"/>
    <p:sldLayoutId id="2147485469" r:id="rId5"/>
    <p:sldLayoutId id="2147485470" r:id="rId6"/>
  </p:sldLayoutIdLst>
  <p:hf hdr="0" ftr="0" dt="0"/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 i="0" u="none">
          <a:solidFill>
            <a:srgbClr val="0070C0"/>
          </a:solidFill>
          <a:latin typeface="+mj-lt"/>
          <a:ea typeface="MS PGothic" pitchFamily="34" charset="-128"/>
          <a:cs typeface="ＭＳ Ｐゴシック" pitchFamily="-112" charset="-128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70C0"/>
          </a:solidFill>
          <a:latin typeface="Arial Narrow" pitchFamily="34" charset="0"/>
          <a:ea typeface="MS PGothic" pitchFamily="34" charset="-128"/>
          <a:cs typeface="ＭＳ Ｐゴシック" pitchFamily="-112" charset="-128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70C0"/>
          </a:solidFill>
          <a:latin typeface="Arial Narrow" pitchFamily="34" charset="0"/>
          <a:ea typeface="MS PGothic" pitchFamily="34" charset="-128"/>
          <a:cs typeface="ＭＳ Ｐゴシック" pitchFamily="-112" charset="-128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70C0"/>
          </a:solidFill>
          <a:latin typeface="Arial Narrow" pitchFamily="34" charset="0"/>
          <a:ea typeface="MS PGothic" pitchFamily="34" charset="-128"/>
          <a:cs typeface="ＭＳ Ｐゴシック" pitchFamily="-112" charset="-128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70C0"/>
          </a:solidFill>
          <a:latin typeface="Arial Narrow" pitchFamily="34" charset="0"/>
          <a:ea typeface="MS PGothic" pitchFamily="34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9pPr>
    </p:titleStyle>
    <p:bodyStyle>
      <a:lvl1pPr algn="l" rtl="0" eaLnBrk="1" fontAlgn="base" hangingPunct="1">
        <a:spcBef>
          <a:spcPts val="25"/>
        </a:spcBef>
        <a:spcAft>
          <a:spcPct val="17000"/>
        </a:spcAft>
        <a:buClr>
          <a:schemeClr val="tx1"/>
        </a:buClr>
        <a:buFont typeface="+mj-lt"/>
        <a:defRPr sz="2400">
          <a:solidFill>
            <a:srgbClr val="000000"/>
          </a:solidFill>
          <a:latin typeface="+mn-lt"/>
          <a:ea typeface="MS PGothic" pitchFamily="34" charset="-128"/>
          <a:cs typeface="ＭＳ Ｐゴシック" pitchFamily="-112" charset="-128"/>
        </a:defRPr>
      </a:lvl1pPr>
      <a:lvl2pPr marL="460375" indent="-342900" algn="l" rtl="0" eaLnBrk="1" fontAlgn="base" hangingPunct="1">
        <a:spcBef>
          <a:spcPts val="25"/>
        </a:spcBef>
        <a:spcAft>
          <a:spcPct val="17000"/>
        </a:spcAft>
        <a:buClr>
          <a:srgbClr val="0053C3"/>
        </a:buClr>
        <a:buSzPct val="70000"/>
        <a:buFont typeface="Wingdings" panose="05000000000000000000" pitchFamily="2" charset="2"/>
        <a:buChar char=""/>
        <a:defRPr sz="2400">
          <a:solidFill>
            <a:srgbClr val="000000"/>
          </a:solidFill>
          <a:latin typeface="+mn-lt"/>
          <a:ea typeface="MS PGothic" pitchFamily="34" charset="-128"/>
        </a:defRPr>
      </a:lvl2pPr>
      <a:lvl3pPr marL="914400" indent="-344488" algn="l" rtl="0" eaLnBrk="1" fontAlgn="base" hangingPunct="1">
        <a:spcBef>
          <a:spcPts val="25"/>
        </a:spcBef>
        <a:spcAft>
          <a:spcPct val="17000"/>
        </a:spcAft>
        <a:buClr>
          <a:schemeClr val="tx1"/>
        </a:buClr>
        <a:buFont typeface="Arial" panose="020B0604020202020204" pitchFamily="34" charset="0"/>
        <a:buChar char="–"/>
        <a:defRPr sz="2400">
          <a:solidFill>
            <a:srgbClr val="000000"/>
          </a:solidFill>
          <a:latin typeface="+mn-lt"/>
          <a:ea typeface="MS PGothic" pitchFamily="34" charset="-128"/>
        </a:defRPr>
      </a:lvl3pPr>
      <a:lvl4pPr marL="1374775" indent="-342900" algn="l" rtl="0" eaLnBrk="1" fontAlgn="base" hangingPunct="1">
        <a:spcBef>
          <a:spcPts val="25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rgbClr val="000000"/>
          </a:solidFill>
          <a:latin typeface="+mn-lt"/>
          <a:ea typeface="MS PGothic" pitchFamily="34" charset="-128"/>
        </a:defRPr>
      </a:lvl4pPr>
      <a:lvl5pPr marL="1828800" indent="-344488" algn="l" rtl="0" eaLnBrk="1" fontAlgn="base" hangingPunct="1">
        <a:spcBef>
          <a:spcPts val="25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»"/>
        <a:defRPr sz="2400">
          <a:solidFill>
            <a:srgbClr val="000000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9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5" Type="http://schemas.openxmlformats.org/officeDocument/2006/relationships/image" Target="../media/image21.png"/><Relationship Id="rId4" Type="http://schemas.openxmlformats.org/officeDocument/2006/relationships/hyperlink" Target="http://support.sas.com/quiz/sq1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0013" y="1690688"/>
            <a:ext cx="6400800" cy="4343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8458200" cy="67945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70C0"/>
                </a:solidFill>
              </a:rPr>
              <a:t>Chapter 7: Creating Tables and Views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11364"/>
              </p:ext>
            </p:extLst>
          </p:nvPr>
        </p:nvGraphicFramePr>
        <p:xfrm>
          <a:off x="1371600" y="1690687"/>
          <a:ext cx="6400800" cy="4343400"/>
        </p:xfrm>
        <a:graphic>
          <a:graphicData uri="http://schemas.openxmlformats.org/drawingml/2006/table">
            <a:tbl>
              <a:tblPr/>
              <a:tblGrid>
                <a:gridCol w="64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9743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7.1  Creating Tables with the SQL Procedure</a:t>
                      </a:r>
                    </a:p>
                  </a:txBody>
                  <a:tcPr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657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7.2  Creating Views with the SQL Procedure</a:t>
                      </a:r>
                    </a:p>
                  </a:txBody>
                  <a:tcPr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New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SELECT statement creates a report that lists </a:t>
            </a:r>
            <a:br>
              <a:rPr lang="en-US" dirty="0"/>
            </a:br>
            <a:r>
              <a:rPr lang="en-US" dirty="0"/>
              <a:t>the contents of the table.</a:t>
            </a:r>
          </a:p>
          <a:p>
            <a:r>
              <a:rPr lang="en-US" dirty="0"/>
              <a:t>Partial PROC SQL Output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4653" y="1073864"/>
            <a:ext cx="6442469" cy="144911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describe table orion.birthmonths;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select * from orion.birthmonths;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quit;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r>
              <a:rPr lang="en-US" sz="1600" b="1" dirty="0"/>
              <a:t>s107d01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226" y="4002687"/>
            <a:ext cx="7461979" cy="2149306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1600" b="1" dirty="0">
                <a:latin typeface="SAS Monospace"/>
              </a:rPr>
              <a:t>                                                      Birth</a:t>
            </a:r>
          </a:p>
          <a:p>
            <a:r>
              <a:rPr lang="en-US" sz="1600" b="1" dirty="0">
                <a:latin typeface="SAS Monospace"/>
              </a:rPr>
              <a:t>Name                       City                       Month</a:t>
            </a:r>
          </a:p>
          <a:p>
            <a:r>
              <a:rPr lang="en-US" sz="1600" b="1" dirty="0">
                <a:latin typeface="SAS Monospace"/>
              </a:rPr>
              <a:t>ƒƒƒƒƒƒƒƒƒƒƒƒƒƒƒƒƒƒƒƒƒƒƒƒƒƒƒƒƒƒƒƒƒƒƒƒƒƒƒƒƒƒƒƒƒƒƒƒƒƒƒƒƒƒƒƒƒƒƒ</a:t>
            </a:r>
          </a:p>
          <a:p>
            <a:r>
              <a:rPr lang="en-US" sz="1600" b="1" dirty="0">
                <a:latin typeface="SAS Monospace"/>
              </a:rPr>
              <a:t>Aisbitt, Sandy             Melbourne                      1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Sheedy</a:t>
            </a:r>
            <a:r>
              <a:rPr lang="en-US" sz="1600" b="1" dirty="0">
                <a:latin typeface="SAS Monospace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Sherie</a:t>
            </a:r>
            <a:r>
              <a:rPr lang="en-US" sz="1600" b="1" dirty="0">
                <a:latin typeface="SAS Monospace"/>
              </a:rPr>
              <a:t>             Melbourne                      1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Tannous</a:t>
            </a:r>
            <a:r>
              <a:rPr lang="en-US" sz="1600" b="1" dirty="0">
                <a:latin typeface="SAS Monospace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Cos</a:t>
            </a:r>
            <a:r>
              <a:rPr lang="en-US" sz="1600" b="1" dirty="0">
                <a:latin typeface="SAS Monospace"/>
              </a:rPr>
              <a:t>               Melbourne                      1</a:t>
            </a:r>
          </a:p>
          <a:p>
            <a:r>
              <a:rPr lang="en-US" sz="1600" b="1" dirty="0">
                <a:latin typeface="SAS Monospace"/>
              </a:rPr>
              <a:t>Boocks, Michael. R.        Miami-Dade                     1</a:t>
            </a:r>
          </a:p>
          <a:p>
            <a:r>
              <a:rPr lang="en-US" sz="1600" b="1" dirty="0">
                <a:latin typeface="SAS Monospace"/>
              </a:rPr>
              <a:t>Chinnis, Kumar             Miami-Dade                     1</a:t>
            </a:r>
          </a:p>
        </p:txBody>
      </p:sp>
      <p:sp>
        <p:nvSpPr>
          <p:cNvPr id="5" name="Rectangle 4"/>
          <p:cNvSpPr/>
          <p:nvPr>
            <p:custDataLst>
              <p:tags r:id="rId1"/>
            </p:custDataLst>
          </p:nvPr>
        </p:nvSpPr>
        <p:spPr bwMode="auto">
          <a:xfrm>
            <a:off x="793553" y="1784556"/>
            <a:ext cx="1095439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6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7.01 Short </a:t>
            </a:r>
            <a:r>
              <a:rPr lang="en-US" dirty="0"/>
              <a:t>Answer Poll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other Base SAS procedures are similar </a:t>
            </a:r>
            <a:br>
              <a:rPr lang="en-US" dirty="0"/>
            </a:br>
            <a:r>
              <a:rPr lang="en-US" dirty="0"/>
              <a:t>to the PROC SQL DESCRIBE and SELECT </a:t>
            </a:r>
            <a:br>
              <a:rPr lang="en-US" dirty="0"/>
            </a:br>
            <a:r>
              <a:rPr lang="en-US" dirty="0"/>
              <a:t>statements?</a:t>
            </a:r>
          </a:p>
          <a:p>
            <a:pPr marL="0" indent="0"/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7.01 Short </a:t>
            </a:r>
            <a:r>
              <a:rPr lang="en-US" dirty="0"/>
              <a:t>Answer Poll – Correct Answer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other Base SAS procedures are similar </a:t>
            </a:r>
            <a:br>
              <a:rPr lang="en-US" dirty="0"/>
            </a:br>
            <a:r>
              <a:rPr lang="en-US" dirty="0"/>
              <a:t>to the PROC SQL DESCRIBE and SELECT </a:t>
            </a:r>
            <a:br>
              <a:rPr lang="en-US" dirty="0"/>
            </a:br>
            <a:r>
              <a:rPr lang="en-US" dirty="0"/>
              <a:t>statements?</a:t>
            </a:r>
          </a:p>
          <a:p>
            <a:endParaRPr lang="en-US" dirty="0"/>
          </a:p>
          <a:p>
            <a:pPr marL="0" indent="0"/>
            <a:r>
              <a:rPr lang="en-US" b="1" dirty="0"/>
              <a:t>PROC CONTENTS provides information similar </a:t>
            </a:r>
            <a:br>
              <a:rPr lang="en-US" b="1" dirty="0"/>
            </a:br>
            <a:r>
              <a:rPr lang="en-US" b="1" dirty="0"/>
              <a:t>to the PROC SQL DESCRIBE statement.</a:t>
            </a:r>
          </a:p>
          <a:p>
            <a:pPr marL="0" indent="0"/>
            <a:endParaRPr lang="en-US" b="1" dirty="0"/>
          </a:p>
          <a:p>
            <a:pPr marL="0" indent="0"/>
            <a:r>
              <a:rPr lang="en-US" b="1" dirty="0"/>
              <a:t>PROC PRINT produces a report similar </a:t>
            </a:r>
            <a:br>
              <a:rPr lang="en-US" b="1" dirty="0"/>
            </a:br>
            <a:r>
              <a:rPr lang="en-US" b="1" dirty="0"/>
              <a:t>to the PROC SQL SELECT statement.</a:t>
            </a:r>
          </a:p>
          <a:p>
            <a:endParaRPr lang="en-US" dirty="0"/>
          </a:p>
          <a:p>
            <a:pPr marL="0" indent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08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7" y="1932494"/>
            <a:ext cx="8719793" cy="451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Scenario: Method 2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09613" y="1066800"/>
            <a:ext cx="7824787" cy="5497513"/>
          </a:xfrm>
        </p:spPr>
        <p:txBody>
          <a:bodyPr/>
          <a:lstStyle/>
          <a:p>
            <a:pPr>
              <a:tabLst>
                <a:tab pos="1492250" algn="l"/>
              </a:tabLst>
            </a:pPr>
            <a:r>
              <a:rPr lang="en-US" dirty="0"/>
              <a:t>Management wants a table for new sales staff that </a:t>
            </a:r>
            <a:br>
              <a:rPr lang="en-US" dirty="0"/>
            </a:br>
            <a:r>
              <a:rPr lang="en-US" dirty="0"/>
              <a:t>is structured like the </a:t>
            </a:r>
            <a:r>
              <a:rPr lang="en-US" b="1" dirty="0"/>
              <a:t>orion.sales </a:t>
            </a:r>
            <a:r>
              <a:rPr lang="en-US" dirty="0"/>
              <a:t>table.</a:t>
            </a:r>
          </a:p>
        </p:txBody>
      </p:sp>
      <p:pic>
        <p:nvPicPr>
          <p:cNvPr id="14" name="Picture 2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84" y="3158824"/>
            <a:ext cx="1390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814266" y="3086423"/>
            <a:ext cx="1510350" cy="1186826"/>
            <a:chOff x="7685563" y="1092642"/>
            <a:chExt cx="1510350" cy="1186826"/>
          </a:xfrm>
        </p:grpSpPr>
        <p:sp>
          <p:nvSpPr>
            <p:cNvPr id="16" name="TextBox 15"/>
            <p:cNvSpPr txBox="1"/>
            <p:nvPr/>
          </p:nvSpPr>
          <p:spPr>
            <a:xfrm>
              <a:off x="7685563" y="1092642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 SQL</a:t>
              </a:r>
            </a:p>
          </p:txBody>
        </p:sp>
        <p:pic>
          <p:nvPicPr>
            <p:cNvPr id="19" name="Picture 2" descr="\\sashq\root\dept\PSD\GRAPHICS\Illustrations\Programming\procste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323" y="1403168"/>
              <a:ext cx="12668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3164983" y="3496167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5371447" y="3496165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ribell\AppData\Local\Microsoft\Windows\Temporary Internet Files\Content.Outlook\V834VRGB\dataset_STANDAR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5" y="3244997"/>
            <a:ext cx="1216800" cy="118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569514" y="2835942"/>
            <a:ext cx="153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b">
            <a:spAutoFit/>
          </a:bodyPr>
          <a:lstStyle/>
          <a:p>
            <a:r>
              <a:rPr lang="en-US" sz="2000" b="1" dirty="0"/>
              <a:t>orion.sales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5575259" y="2846669"/>
            <a:ext cx="29421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b">
            <a:spAutoFit/>
          </a:bodyPr>
          <a:lstStyle/>
          <a:p>
            <a:r>
              <a:rPr lang="en-US" sz="2000" b="1" dirty="0"/>
              <a:t>work.new_sales_staff</a:t>
            </a:r>
          </a:p>
        </p:txBody>
      </p:sp>
    </p:spTree>
    <p:extLst>
      <p:ext uri="{BB962C8B-B14F-4D97-AF65-F5344CB8AC3E}">
        <p14:creationId xmlns:p14="http://schemas.microsoft.com/office/powerpoint/2010/main" val="235622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Table: Method 2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1493837"/>
          </a:xfrm>
        </p:spPr>
        <p:txBody>
          <a:bodyPr/>
          <a:lstStyle/>
          <a:p>
            <a:pPr marL="0" indent="0">
              <a:buClrTx/>
              <a:buFontTx/>
              <a:buNone/>
            </a:pPr>
            <a:r>
              <a:rPr lang="en-US" dirty="0"/>
              <a:t>Copy the table structure from an existing table with </a:t>
            </a:r>
            <a:br>
              <a:rPr lang="en-US" dirty="0"/>
            </a:br>
            <a:r>
              <a:rPr lang="en-US" dirty="0"/>
              <a:t>the LIKE clause.</a:t>
            </a:r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sz="1400" dirty="0"/>
          </a:p>
          <a:p>
            <a:pPr marL="0" indent="0">
              <a:buClrTx/>
              <a:buFontTx/>
              <a:buNone/>
            </a:pPr>
            <a:r>
              <a:rPr lang="en-US" dirty="0"/>
              <a:t>Partial SAS Log</a:t>
            </a:r>
          </a:p>
          <a:p>
            <a:pPr marL="0" indent="0">
              <a:buClrTx/>
              <a:buFontTx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4909" y="2245409"/>
            <a:ext cx="6442469" cy="144911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create table work.new_sales_staff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like orion.sales;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quit;</a:t>
            </a:r>
          </a:p>
        </p:txBody>
      </p:sp>
      <p:sp>
        <p:nvSpPr>
          <p:cNvPr id="100357" name="Text Box 4"/>
          <p:cNvSpPr txBox="1">
            <a:spLocks noChangeArrowheads="1"/>
          </p:cNvSpPr>
          <p:nvPr/>
        </p:nvSpPr>
        <p:spPr bwMode="auto">
          <a:xfrm>
            <a:off x="3481817" y="1569826"/>
            <a:ext cx="4502150" cy="923925"/>
          </a:xfrm>
          <a:prstGeom prst="rect">
            <a:avLst/>
          </a:prstGeom>
          <a:solidFill>
            <a:srgbClr val="CDD9E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107763" dir="2700001" algn="ctr" rotWithShape="0">
              <a:srgbClr val="000000">
                <a:alpha val="40000"/>
              </a:srgbClr>
            </a:outerShdw>
          </a:effectLst>
        </p:spPr>
        <p:txBody>
          <a:bodyPr wrap="none" tIns="91440" bIns="91440">
            <a:spAutoFit/>
          </a:bodyPr>
          <a:lstStyle>
            <a:lvl1pPr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 dirty="0"/>
              <a:t>CREATE TABLE </a:t>
            </a:r>
            <a:r>
              <a:rPr lang="en-US" i="1" dirty="0"/>
              <a:t>table-name-2 </a:t>
            </a:r>
            <a:br>
              <a:rPr lang="en-US" i="1" dirty="0"/>
            </a:br>
            <a:r>
              <a:rPr lang="en-US" i="1" dirty="0"/>
              <a:t>	</a:t>
            </a:r>
            <a:r>
              <a:rPr lang="en-US" b="1" dirty="0"/>
              <a:t>LIKE</a:t>
            </a:r>
            <a:r>
              <a:rPr lang="en-US" i="1" dirty="0"/>
              <a:t> table-name-1</a:t>
            </a:r>
            <a:r>
              <a:rPr lang="en-US" b="1" dirty="0"/>
              <a:t>;</a:t>
            </a:r>
          </a:p>
        </p:txBody>
      </p:sp>
      <p:sp>
        <p:nvSpPr>
          <p:cNvPr id="4" name="Rectangle 3"/>
          <p:cNvSpPr/>
          <p:nvPr>
            <p:custDataLst>
              <p:tags r:id="rId1"/>
            </p:custDataLst>
          </p:nvPr>
        </p:nvSpPr>
        <p:spPr bwMode="auto">
          <a:xfrm>
            <a:off x="1528001" y="2956101"/>
            <a:ext cx="730313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7945413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s107d02</a:t>
            </a:r>
          </a:p>
        </p:txBody>
      </p:sp>
      <p:sp>
        <p:nvSpPr>
          <p:cNvPr id="10" name="AutoShape 17"/>
          <p:cNvSpPr>
            <a:spLocks/>
          </p:cNvSpPr>
          <p:nvPr/>
        </p:nvSpPr>
        <p:spPr bwMode="auto">
          <a:xfrm>
            <a:off x="4993648" y="3559285"/>
            <a:ext cx="2990319" cy="487313"/>
          </a:xfrm>
          <a:prstGeom prst="borderCallout1">
            <a:avLst>
              <a:gd name="adj1" fmla="val 50835"/>
              <a:gd name="adj2" fmla="val -120"/>
              <a:gd name="adj3" fmla="val -53881"/>
              <a:gd name="adj4" fmla="val -30977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square" lIns="88900" tIns="88900" rIns="54864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Name the source table.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409" y="4673505"/>
            <a:ext cx="8411067" cy="1410643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square" lIns="88900" tIns="88900" rIns="88900" bIns="88900" rtlCol="0">
            <a:spAutoFit/>
          </a:bodyPr>
          <a:lstStyle/>
          <a:p>
            <a:r>
              <a:rPr lang="en-US" sz="1600" b="1" dirty="0">
                <a:latin typeface="SAS Monospace"/>
              </a:rPr>
              <a:t>proc sql;</a:t>
            </a:r>
          </a:p>
          <a:p>
            <a:r>
              <a:rPr lang="en-US" sz="1600" b="1" dirty="0">
                <a:latin typeface="SAS Monospace"/>
              </a:rPr>
              <a:t>create table work.new_sales_staff</a:t>
            </a:r>
          </a:p>
          <a:p>
            <a:r>
              <a:rPr lang="en-US" sz="1600" b="1" dirty="0">
                <a:latin typeface="SAS Monospace"/>
              </a:rPr>
              <a:t>   like orion.sales;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Table WORK.NEW_SALES_STAFF created, with 0 rows and 9 columns.</a:t>
            </a:r>
          </a:p>
          <a:p>
            <a:r>
              <a:rPr lang="en-US" sz="1600" b="1" dirty="0">
                <a:latin typeface="SAS Monospace"/>
              </a:rPr>
              <a:t>quit;</a:t>
            </a:r>
          </a:p>
        </p:txBody>
      </p:sp>
      <p:sp>
        <p:nvSpPr>
          <p:cNvPr id="2" name="Rectangle 1"/>
          <p:cNvSpPr/>
          <p:nvPr>
            <p:custDataLst>
              <p:tags r:id="rId2"/>
            </p:custDataLst>
          </p:nvPr>
        </p:nvSpPr>
        <p:spPr bwMode="auto">
          <a:xfrm>
            <a:off x="953809" y="2645205"/>
            <a:ext cx="2190814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6" y="1747504"/>
            <a:ext cx="868208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Scenario: Method 3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09613" y="1066800"/>
            <a:ext cx="7824787" cy="5497513"/>
          </a:xfrm>
        </p:spPr>
        <p:txBody>
          <a:bodyPr/>
          <a:lstStyle/>
          <a:p>
            <a:pPr>
              <a:tabLst>
                <a:tab pos="1492250" algn="l"/>
              </a:tabLst>
            </a:pPr>
            <a:r>
              <a:rPr lang="en-US" dirty="0"/>
              <a:t>You need to create a new table to contain discount information. The structure and data needed are not </a:t>
            </a:r>
            <a:br>
              <a:rPr lang="en-US" dirty="0"/>
            </a:br>
            <a:r>
              <a:rPr lang="en-US" dirty="0"/>
              <a:t>in an existing table.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23552" y="2883457"/>
            <a:ext cx="1510350" cy="1186826"/>
            <a:chOff x="7685563" y="1092642"/>
            <a:chExt cx="1510350" cy="1186826"/>
          </a:xfrm>
        </p:grpSpPr>
        <p:sp>
          <p:nvSpPr>
            <p:cNvPr id="16" name="TextBox 15"/>
            <p:cNvSpPr txBox="1"/>
            <p:nvPr/>
          </p:nvSpPr>
          <p:spPr>
            <a:xfrm>
              <a:off x="7685563" y="1092642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 SQL</a:t>
              </a:r>
            </a:p>
          </p:txBody>
        </p:sp>
        <p:pic>
          <p:nvPicPr>
            <p:cNvPr id="19" name="Picture 2" descr="\\sashq\root\dept\PSD\GRAPHICS\Illustrations\Programming\procste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323" y="1403168"/>
              <a:ext cx="12668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4211926" y="3137939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ribell\AppData\Local\Microsoft\Windows\Temporary Internet Files\Content.Outlook\V834VRGB\dataset_STAND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21" y="2908725"/>
            <a:ext cx="1171525" cy="113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3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Table: Method 3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columns in the CREATE TABLE statement.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table definition is enclosed in parentheses.</a:t>
            </a:r>
          </a:p>
          <a:p>
            <a:r>
              <a:rPr lang="en-US" dirty="0"/>
              <a:t>Individual column definitions are separated by commas.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2334" y="1714298"/>
            <a:ext cx="7704688" cy="3376848"/>
            <a:chOff x="808350" y="1549089"/>
            <a:chExt cx="7704688" cy="3376848"/>
          </a:xfrm>
        </p:grpSpPr>
        <p:sp>
          <p:nvSpPr>
            <p:cNvPr id="3" name="TextBox 2"/>
            <p:cNvSpPr txBox="1"/>
            <p:nvPr/>
          </p:nvSpPr>
          <p:spPr>
            <a:xfrm>
              <a:off x="808350" y="2535026"/>
              <a:ext cx="6626814" cy="2390911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tx2"/>
              </a:solidFill>
            </a:ln>
          </p:spPr>
          <p:txBody>
            <a:bodyPr vert="horz" wrap="none" lIns="88900" tIns="88900" rIns="266700" bIns="8890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proc sql;</a:t>
              </a:r>
            </a:p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create table discounts</a:t>
              </a:r>
            </a:p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   (Product_ID num format=z12.,</a:t>
              </a:r>
            </a:p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    Start_Date date,</a:t>
              </a:r>
            </a:p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    End_Date date,</a:t>
              </a:r>
            </a:p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    Discount num format=percent.);</a:t>
              </a:r>
            </a:p>
            <a:p>
              <a:pPr>
                <a:lnSpc>
                  <a:spcPct val="85000"/>
                </a:lnSpc>
              </a:pPr>
              <a:r>
                <a:rPr lang="en-US" b="1" dirty="0">
                  <a:latin typeface="Courier New"/>
                </a:rPr>
                <a:t>quit;</a:t>
              </a:r>
            </a:p>
          </p:txBody>
        </p:sp>
        <p:sp>
          <p:nvSpPr>
            <p:cNvPr id="91141" name="Text Box 5"/>
            <p:cNvSpPr txBox="1">
              <a:spLocks noChangeArrowheads="1"/>
            </p:cNvSpPr>
            <p:nvPr/>
          </p:nvSpPr>
          <p:spPr bwMode="auto">
            <a:xfrm>
              <a:off x="2982188" y="1549089"/>
              <a:ext cx="5530850" cy="1292225"/>
            </a:xfrm>
            <a:prstGeom prst="rect">
              <a:avLst/>
            </a:prstGeom>
            <a:solidFill>
              <a:srgbClr val="CDD9E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50800" dist="107763" dir="2700001" algn="ctr" rotWithShape="0">
                <a:srgbClr val="000000">
                  <a:alpha val="40000"/>
                </a:srgbClr>
              </a:outerShdw>
            </a:effectLst>
          </p:spPr>
          <p:txBody>
            <a:bodyPr wrap="none" tIns="91440" bIns="91440">
              <a:spAutoFit/>
            </a:bodyPr>
            <a:lstStyle>
              <a:lvl1pPr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85800" algn="l"/>
                </a:tabLs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en-US" b="1" dirty="0"/>
                <a:t>CREATE TABLE </a:t>
              </a:r>
              <a:r>
                <a:rPr lang="en-US" i="1" dirty="0"/>
                <a:t>table-name</a:t>
              </a:r>
              <a:br>
                <a:rPr lang="en-US" i="1" dirty="0"/>
              </a:br>
              <a:r>
                <a:rPr lang="en-US" dirty="0"/>
                <a:t>	(</a:t>
              </a:r>
              <a:r>
                <a:rPr lang="en-US" i="1" dirty="0"/>
                <a:t>column-name type</a:t>
              </a:r>
              <a:r>
                <a:rPr lang="en-US" dirty="0"/>
                <a:t>(</a:t>
              </a:r>
              <a:r>
                <a:rPr lang="en-US" i="1" dirty="0"/>
                <a:t>length</a:t>
              </a:r>
              <a:r>
                <a:rPr lang="en-US" dirty="0"/>
                <a:t>)</a:t>
              </a:r>
              <a:br>
                <a:rPr lang="en-US" i="1" dirty="0"/>
              </a:br>
              <a:r>
                <a:rPr lang="en-US" i="1" dirty="0"/>
                <a:t>	&lt;, ...column-name type</a:t>
              </a:r>
              <a:r>
                <a:rPr lang="en-US" dirty="0"/>
                <a:t>(</a:t>
              </a:r>
              <a:r>
                <a:rPr lang="en-US" i="1" dirty="0"/>
                <a:t>length</a:t>
              </a:r>
              <a:r>
                <a:rPr lang="en-US" dirty="0"/>
                <a:t>)</a:t>
              </a:r>
              <a:r>
                <a:rPr lang="en-US" i="1" dirty="0"/>
                <a:t>&gt; </a:t>
              </a:r>
              <a:r>
                <a:rPr lang="en-US" dirty="0"/>
                <a:t>)</a:t>
              </a:r>
              <a:r>
                <a:rPr lang="en-US" b="1" dirty="0"/>
                <a:t>;</a:t>
              </a:r>
            </a:p>
          </p:txBody>
        </p:sp>
      </p:grp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7945413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s107d03</a:t>
            </a:r>
          </a:p>
        </p:txBody>
      </p:sp>
      <p:sp>
        <p:nvSpPr>
          <p:cNvPr id="7" name="Rectangle 6"/>
          <p:cNvSpPr/>
          <p:nvPr>
            <p:custDataLst>
              <p:tags r:id="rId1"/>
            </p:custDataLst>
          </p:nvPr>
        </p:nvSpPr>
        <p:spPr bwMode="auto">
          <a:xfrm>
            <a:off x="791234" y="3100031"/>
            <a:ext cx="2256766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5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4653" y="1505522"/>
            <a:ext cx="7732886" cy="2149306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1600" b="1" dirty="0">
                <a:latin typeface="SAS Monospace"/>
              </a:rPr>
              <a:t>proc sql;</a:t>
            </a:r>
          </a:p>
          <a:p>
            <a:r>
              <a:rPr lang="en-US" sz="1600" b="1" dirty="0">
                <a:latin typeface="SAS Monospace"/>
              </a:rPr>
              <a:t>create table discounts</a:t>
            </a:r>
          </a:p>
          <a:p>
            <a:r>
              <a:rPr lang="en-US" sz="1600" b="1" dirty="0">
                <a:latin typeface="SAS Monospace"/>
              </a:rPr>
              <a:t>   (Product_ID num format=z12.,</a:t>
            </a:r>
          </a:p>
          <a:p>
            <a:r>
              <a:rPr lang="en-US" sz="1600" b="1" dirty="0">
                <a:latin typeface="SAS Monospace"/>
              </a:rPr>
              <a:t>    Start_Date date,</a:t>
            </a:r>
          </a:p>
          <a:p>
            <a:r>
              <a:rPr lang="en-US" sz="1600" b="1" dirty="0">
                <a:latin typeface="SAS Monospace"/>
              </a:rPr>
              <a:t>    End_Date date,</a:t>
            </a:r>
          </a:p>
          <a:p>
            <a:r>
              <a:rPr lang="en-US" sz="1600" b="1" dirty="0">
                <a:latin typeface="SAS Monospace"/>
              </a:rPr>
              <a:t>    Discount num format=percent.);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Table WORK.DISCOUNTS created, with 0 rows and 4 columns.</a:t>
            </a:r>
          </a:p>
          <a:p>
            <a:r>
              <a:rPr lang="en-US" sz="1600" b="1" dirty="0">
                <a:latin typeface="SAS Monospace"/>
              </a:rPr>
              <a:t>quit;</a:t>
            </a:r>
          </a:p>
        </p:txBody>
      </p:sp>
      <p:sp>
        <p:nvSpPr>
          <p:cNvPr id="9" name="Rectangle 8"/>
          <p:cNvSpPr/>
          <p:nvPr>
            <p:custDataLst>
              <p:tags r:id="rId1"/>
            </p:custDataLst>
          </p:nvPr>
        </p:nvSpPr>
        <p:spPr bwMode="auto">
          <a:xfrm>
            <a:off x="755845" y="3057462"/>
            <a:ext cx="7600950" cy="243840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Log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SAS Log </a:t>
            </a:r>
          </a:p>
        </p:txBody>
      </p:sp>
    </p:spTree>
    <p:extLst>
      <p:ext uri="{BB962C8B-B14F-4D97-AF65-F5344CB8AC3E}">
        <p14:creationId xmlns:p14="http://schemas.microsoft.com/office/powerpoint/2010/main" val="36451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Columns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71563"/>
            <a:ext cx="7772400" cy="833437"/>
          </a:xfrm>
        </p:spPr>
        <p:txBody>
          <a:bodyPr/>
          <a:lstStyle/>
          <a:p>
            <a:pPr marL="0" indent="0"/>
            <a:r>
              <a:rPr lang="en-US" dirty="0"/>
              <a:t>For ANSI compliance, PROC SQL accepts the following data types in table definitions:</a:t>
            </a:r>
          </a:p>
        </p:txBody>
      </p:sp>
      <p:graphicFrame>
        <p:nvGraphicFramePr>
          <p:cNvPr id="11219" name="Group 97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1753292"/>
              </p:ext>
            </p:extLst>
          </p:nvPr>
        </p:nvGraphicFramePr>
        <p:xfrm>
          <a:off x="685800" y="1867300"/>
          <a:ext cx="6282891" cy="4830760"/>
        </p:xfrm>
        <a:graphic>
          <a:graphicData uri="http://schemas.openxmlformats.org/drawingml/2006/table">
            <a:tbl>
              <a:tblPr/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741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ANSI Type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8900" marR="88900" marT="88901" marB="8890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Resulting SAS Type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8900" marR="88900" marT="88901" marB="8890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Default Length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8900" marR="88900" marT="88901" marB="8890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Default Format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8900" marR="88900" marT="88901" marB="8890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CHAR(n)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Character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$w.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VARCHAR(n)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Character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$w.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INTEGER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SMALLINT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DECIMAL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FLOAT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REAL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DOUBLE PRECISION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BEST.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3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DATE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Numeric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DATE.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64009" marB="640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30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the Poll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8099425" cy="4267200"/>
          </a:xfrm>
        </p:spPr>
        <p:txBody>
          <a:bodyPr/>
          <a:lstStyle/>
          <a:p>
            <a:pPr marL="0" indent="0"/>
            <a:r>
              <a:rPr lang="en-US" dirty="0"/>
              <a:t>Submit the program </a:t>
            </a:r>
            <a:r>
              <a:rPr lang="en-US" b="1" dirty="0"/>
              <a:t>s107a01</a:t>
            </a:r>
            <a:r>
              <a:rPr lang="en-US" dirty="0"/>
              <a:t> and review the SAS log.</a:t>
            </a:r>
          </a:p>
        </p:txBody>
      </p:sp>
      <p:sp>
        <p:nvSpPr>
          <p:cNvPr id="79877" name="Text Box 4"/>
          <p:cNvSpPr txBox="1">
            <a:spLocks noChangeArrowheads="1"/>
          </p:cNvSpPr>
          <p:nvPr/>
        </p:nvSpPr>
        <p:spPr bwMode="auto">
          <a:xfrm>
            <a:off x="685800" y="1605574"/>
            <a:ext cx="6865938" cy="2909888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b="1" dirty="0">
                <a:latin typeface="Courier New" pitchFamily="49" charset="0"/>
              </a:rPr>
              <a:t>proc sql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b="1" dirty="0">
                <a:latin typeface="Courier New" pitchFamily="49" charset="0"/>
              </a:rPr>
              <a:t>create table discounts</a:t>
            </a:r>
          </a:p>
          <a:p>
            <a:pPr>
              <a:lnSpc>
                <a:spcPct val="95000"/>
              </a:lnSpc>
            </a:pPr>
            <a:r>
              <a:rPr lang="en-US" b="1" dirty="0">
                <a:latin typeface="Courier New" pitchFamily="49" charset="0"/>
              </a:rPr>
              <a:t>   (Product_ID num format=z12.,</a:t>
            </a:r>
          </a:p>
          <a:p>
            <a:pPr>
              <a:lnSpc>
                <a:spcPct val="95000"/>
              </a:lnSpc>
            </a:pPr>
            <a:r>
              <a:rPr lang="en-US" b="1" dirty="0">
                <a:latin typeface="Courier New" pitchFamily="49" charset="0"/>
              </a:rPr>
              <a:t>    Start_Date date,</a:t>
            </a:r>
          </a:p>
          <a:p>
            <a:pPr>
              <a:lnSpc>
                <a:spcPct val="95000"/>
              </a:lnSpc>
            </a:pPr>
            <a:r>
              <a:rPr lang="en-US" b="1" dirty="0">
                <a:latin typeface="Courier New" pitchFamily="49" charset="0"/>
              </a:rPr>
              <a:t>    End_Date date,</a:t>
            </a:r>
          </a:p>
          <a:p>
            <a:pPr>
              <a:lnSpc>
                <a:spcPct val="95000"/>
              </a:lnSpc>
            </a:pPr>
            <a:r>
              <a:rPr lang="en-US" b="1" dirty="0">
                <a:latin typeface="Courier New" pitchFamily="49" charset="0"/>
              </a:rPr>
              <a:t>    Discount num format=percent.);</a:t>
            </a:r>
          </a:p>
          <a:p>
            <a:pPr>
              <a:lnSpc>
                <a:spcPct val="9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describe table discounts;</a:t>
            </a:r>
          </a:p>
          <a:p>
            <a:pPr>
              <a:lnSpc>
                <a:spcPct val="9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quit;</a:t>
            </a:r>
          </a:p>
        </p:txBody>
      </p:sp>
      <p:sp>
        <p:nvSpPr>
          <p:cNvPr id="79878" name="Text Box 5"/>
          <p:cNvSpPr txBox="1">
            <a:spLocks noChangeArrowheads="1"/>
          </p:cNvSpPr>
          <p:nvPr/>
        </p:nvSpPr>
        <p:spPr bwMode="auto">
          <a:xfrm>
            <a:off x="7958221" y="6324600"/>
            <a:ext cx="976229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s107a01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2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0013" y="1690688"/>
            <a:ext cx="6400800" cy="4343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8458200" cy="67945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70C0"/>
                </a:solidFill>
              </a:rPr>
              <a:t>Chapter 7: Creating Tables and Views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54794"/>
              </p:ext>
            </p:extLst>
          </p:nvPr>
        </p:nvGraphicFramePr>
        <p:xfrm>
          <a:off x="1371600" y="1690687"/>
          <a:ext cx="6400800" cy="4343400"/>
        </p:xfrm>
        <a:graphic>
          <a:graphicData uri="http://schemas.openxmlformats.org/drawingml/2006/table">
            <a:tbl>
              <a:tblPr/>
              <a:tblGrid>
                <a:gridCol w="64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9743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 Narrow" pitchFamily="34" charset="0"/>
                        </a:rPr>
                        <a:t>7.1  Creating Tables with the SQL Procedure</a:t>
                      </a:r>
                    </a:p>
                  </a:txBody>
                  <a:tcPr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657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7.2  Creating Views with the SQL Procedure</a:t>
                      </a:r>
                    </a:p>
                  </a:txBody>
                  <a:tcPr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016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7.02 Multiple </a:t>
            </a:r>
            <a:r>
              <a:rPr lang="en-US" dirty="0"/>
              <a:t>Choice Poll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rPr lang="en-US" dirty="0"/>
              <a:t>Based on the query in program </a:t>
            </a:r>
            <a:r>
              <a:rPr lang="en-US" b="1" dirty="0"/>
              <a:t>s107a01</a:t>
            </a:r>
            <a:r>
              <a:rPr lang="en-US" dirty="0"/>
              <a:t>, which different data types does the </a:t>
            </a:r>
            <a:r>
              <a:rPr lang="en-US" b="1" dirty="0"/>
              <a:t>work.discounts</a:t>
            </a:r>
            <a:r>
              <a:rPr lang="en-US" dirty="0"/>
              <a:t> table have?</a:t>
            </a: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All columns are numeric type. 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Some columns are date type and some are numeric type.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Some columns are character type and some </a:t>
            </a:r>
            <a:br>
              <a:rPr lang="en-US" dirty="0"/>
            </a:br>
            <a:r>
              <a:rPr lang="en-US" dirty="0"/>
              <a:t>are numeric type.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Some columns are character type, some are date type, and some are numeric type.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42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7.02 Multiple </a:t>
            </a:r>
            <a:r>
              <a:rPr lang="en-US" dirty="0"/>
              <a:t>Choice Poll – Correct Answer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Based on the query in program </a:t>
            </a:r>
            <a:r>
              <a:rPr lang="en-US" b="1" dirty="0"/>
              <a:t>s107a01</a:t>
            </a:r>
            <a:r>
              <a:rPr lang="en-US" dirty="0"/>
              <a:t>, which different data types does the </a:t>
            </a:r>
            <a:r>
              <a:rPr lang="en-US" b="1" dirty="0"/>
              <a:t>work.discounts</a:t>
            </a:r>
            <a:r>
              <a:rPr lang="en-US" dirty="0"/>
              <a:t> table have?</a:t>
            </a: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All columns are numeric type. 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Some columns are date type and some are numeric type.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Some columns are character type and some </a:t>
            </a:r>
            <a:br>
              <a:rPr lang="en-US" dirty="0"/>
            </a:br>
            <a:r>
              <a:rPr lang="en-US" dirty="0"/>
              <a:t>are numeric type.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dirty="0"/>
              <a:t>Some columns are character type, some are date type, and some are numeric type.</a:t>
            </a:r>
          </a:p>
        </p:txBody>
      </p:sp>
      <p:sp>
        <p:nvSpPr>
          <p:cNvPr id="81925" name="Oval 4"/>
          <p:cNvSpPr>
            <a:spLocks noChangeArrowheads="1"/>
          </p:cNvSpPr>
          <p:nvPr/>
        </p:nvSpPr>
        <p:spPr bwMode="auto">
          <a:xfrm>
            <a:off x="636361" y="1837424"/>
            <a:ext cx="476250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  <p:sp>
        <p:nvSpPr>
          <p:cNvPr id="81926" name="Rectangle 5"/>
          <p:cNvSpPr>
            <a:spLocks noChangeArrowheads="1"/>
          </p:cNvSpPr>
          <p:nvPr/>
        </p:nvSpPr>
        <p:spPr bwMode="auto">
          <a:xfrm>
            <a:off x="685800" y="4681855"/>
            <a:ext cx="7981122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200" b="1" dirty="0"/>
              <a:t>SAS has only two data types: character and numeric.</a:t>
            </a:r>
          </a:p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US" sz="2200" b="1" dirty="0"/>
              <a:t>In PROC SQL, if you specify the ANSI data type </a:t>
            </a:r>
            <a:r>
              <a:rPr lang="en-US" b="1" dirty="0">
                <a:latin typeface="+mn-lt"/>
                <a:cs typeface="Courier New" pitchFamily="49" charset="0"/>
              </a:rPr>
              <a:t>DATE</a:t>
            </a:r>
            <a:r>
              <a:rPr lang="en-US" sz="2200" b="1" dirty="0"/>
              <a:t> when you create a table, the actual data type in the underlying SAS data set is numeric. </a:t>
            </a:r>
          </a:p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US" sz="2000" b="1" dirty="0">
                <a:sym typeface="Wingdings"/>
              </a:rPr>
              <a:t>   </a:t>
            </a:r>
            <a:r>
              <a:rPr lang="en-US" sz="2000" b="1" dirty="0"/>
              <a:t>When the DATE data type defines the data, Enterprise Guide</a:t>
            </a:r>
            <a:br>
              <a:rPr lang="en-US" sz="2000" b="1" dirty="0"/>
            </a:br>
            <a:r>
              <a:rPr lang="en-US" sz="2000" b="1" dirty="0"/>
              <a:t>       displays DATE in the Properties window. </a:t>
            </a:r>
            <a:endParaRPr 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8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with PROC SQL: Job Aid</a:t>
            </a:r>
          </a:p>
        </p:txBody>
      </p:sp>
      <p:graphicFrame>
        <p:nvGraphicFramePr>
          <p:cNvPr id="85230" name="Group 23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834819409"/>
              </p:ext>
            </p:extLst>
          </p:nvPr>
        </p:nvGraphicFramePr>
        <p:xfrm>
          <a:off x="685800" y="1546774"/>
          <a:ext cx="7778750" cy="4490127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6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3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Method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Description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Syntax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Create a table and add data all in one step, using a query.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CREATE TABLE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table-name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AS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     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SELECT…;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3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>
                          <a:tab pos="520700" algn="l"/>
                        </a:tabLst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Create an empty table by copying column attributes from an existing table using 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a LIKE clause.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CREATE TABLE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table-name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	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LIKE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old-table-name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;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Create an empty 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table by manually specifying all 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column attributes.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CREATE TABLE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table-name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              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column-name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type(length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)         &lt;, ...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column-name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type(length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)&gt;)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754" name="Text Box 3"/>
          <p:cNvSpPr txBox="1">
            <a:spLocks noChangeArrowheads="1"/>
          </p:cNvSpPr>
          <p:nvPr/>
        </p:nvSpPr>
        <p:spPr bwMode="auto">
          <a:xfrm>
            <a:off x="685800" y="10668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12763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dirty="0"/>
              <a:t>Multiple techniques are used to create tables with SQL. </a:t>
            </a:r>
          </a:p>
        </p:txBody>
      </p:sp>
      <p:sp>
        <p:nvSpPr>
          <p:cNvPr id="73755" name="Text Box 4"/>
          <p:cNvSpPr txBox="1">
            <a:spLocks noChangeArrowheads="1"/>
          </p:cNvSpPr>
          <p:nvPr/>
        </p:nvSpPr>
        <p:spPr bwMode="auto">
          <a:xfrm>
            <a:off x="669925" y="45370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C:\Users\kaperk\Desktop\CDS_slides\PNG\Questions_sli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35125"/>
            <a:ext cx="66548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34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2" y="1785212"/>
            <a:ext cx="8908330" cy="476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09613" y="1066800"/>
            <a:ext cx="7824787" cy="5497513"/>
          </a:xfrm>
        </p:spPr>
        <p:txBody>
          <a:bodyPr/>
          <a:lstStyle/>
          <a:p>
            <a:pPr>
              <a:tabLst>
                <a:tab pos="1492250" algn="l"/>
              </a:tabLst>
            </a:pPr>
            <a:r>
              <a:rPr lang="en-US" dirty="0"/>
              <a:t>Now that you have created the empty </a:t>
            </a:r>
            <a:r>
              <a:rPr lang="en-US" b="1" dirty="0"/>
              <a:t>discounts</a:t>
            </a:r>
            <a:r>
              <a:rPr lang="en-US" dirty="0"/>
              <a:t> table, </a:t>
            </a:r>
            <a:br>
              <a:rPr lang="en-US" dirty="0"/>
            </a:br>
            <a:r>
              <a:rPr lang="en-US" dirty="0"/>
              <a:t>it is time to add data to it.</a:t>
            </a:r>
          </a:p>
          <a:p>
            <a:pPr>
              <a:tabLst>
                <a:tab pos="1492250" algn="l"/>
              </a:tabLst>
            </a:pPr>
            <a:endParaRPr lang="en-US" dirty="0"/>
          </a:p>
          <a:p>
            <a:pPr>
              <a:tabLst>
                <a:tab pos="1492250" algn="l"/>
              </a:tabLst>
            </a:pPr>
            <a:r>
              <a:rPr lang="en-US" dirty="0"/>
              <a:t>You need to choose the appropriate technique for adding data into this table.</a:t>
            </a:r>
          </a:p>
          <a:p>
            <a:pPr marL="117475" lvl="1" indent="0">
              <a:buNone/>
              <a:tabLst>
                <a:tab pos="1492250" algn="l"/>
              </a:tabLst>
            </a:pPr>
            <a:endParaRPr lang="en-US" b="1" dirty="0"/>
          </a:p>
          <a:p>
            <a:pPr lvl="1">
              <a:tabLst>
                <a:tab pos="1492250" algn="l"/>
              </a:tabLst>
            </a:pPr>
            <a:endParaRPr lang="en-US" dirty="0"/>
          </a:p>
          <a:p>
            <a:pPr lvl="1">
              <a:tabLst>
                <a:tab pos="1492250" algn="l"/>
              </a:tabLst>
            </a:pPr>
            <a:endParaRPr lang="en-US" dirty="0"/>
          </a:p>
          <a:p>
            <a:pPr lvl="1">
              <a:tabLst>
                <a:tab pos="1492250" algn="l"/>
              </a:tabLst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809997" y="3623735"/>
            <a:ext cx="1510350" cy="1186826"/>
            <a:chOff x="7685563" y="1092642"/>
            <a:chExt cx="1510350" cy="1186826"/>
          </a:xfrm>
        </p:grpSpPr>
        <p:sp>
          <p:nvSpPr>
            <p:cNvPr id="32" name="TextBox 31"/>
            <p:cNvSpPr txBox="1"/>
            <p:nvPr/>
          </p:nvSpPr>
          <p:spPr>
            <a:xfrm>
              <a:off x="7685563" y="1092642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 SQL</a:t>
              </a:r>
            </a:p>
          </p:txBody>
        </p:sp>
        <p:pic>
          <p:nvPicPr>
            <p:cNvPr id="33" name="Picture 2" descr="\\sashq\root\dept\PSD\GRAPHICS\Illustrations\Programming\procste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323" y="1403168"/>
              <a:ext cx="12668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92" y="3696136"/>
            <a:ext cx="1390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3160714" y="4033479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5367178" y="4033477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ribell\AppData\Local\Microsoft\Windows\Temporary Internet Files\Content.Outlook\V834VRGB\dataset_STANDAR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17" y="3773524"/>
            <a:ext cx="1234908" cy="119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0573" y="341250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discounts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1227" y="341250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discounts</a:t>
            </a:r>
          </a:p>
        </p:txBody>
      </p:sp>
    </p:spTree>
    <p:extLst>
      <p:ext uri="{BB962C8B-B14F-4D97-AF65-F5344CB8AC3E}">
        <p14:creationId xmlns:p14="http://schemas.microsoft.com/office/powerpoint/2010/main" val="85714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 to a Table</a:t>
            </a:r>
          </a:p>
        </p:txBody>
      </p:sp>
      <p:sp>
        <p:nvSpPr>
          <p:cNvPr id="91139" name="Rectangle 61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71563"/>
            <a:ext cx="7848600" cy="1163637"/>
          </a:xfrm>
        </p:spPr>
        <p:txBody>
          <a:bodyPr/>
          <a:lstStyle/>
          <a:p>
            <a:pPr marL="0" indent="0"/>
            <a:r>
              <a:rPr lang="en-US" dirty="0"/>
              <a:t>The INSERT statement can be used to add data </a:t>
            </a:r>
            <a:br>
              <a:rPr lang="en-US" dirty="0"/>
            </a:br>
            <a:r>
              <a:rPr lang="en-US" dirty="0"/>
              <a:t>to an empty table, or to append data to a table that already contains data, using one of three methods.</a:t>
            </a:r>
          </a:p>
        </p:txBody>
      </p:sp>
      <p:graphicFrame>
        <p:nvGraphicFramePr>
          <p:cNvPr id="90353" name="Group 24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92441689"/>
              </p:ext>
            </p:extLst>
          </p:nvPr>
        </p:nvGraphicFramePr>
        <p:xfrm>
          <a:off x="679449" y="2281238"/>
          <a:ext cx="8159751" cy="4329394"/>
        </p:xfrm>
        <a:graphic>
          <a:graphicData uri="http://schemas.openxmlformats.org/drawingml/2006/table">
            <a:tbl>
              <a:tblPr/>
              <a:tblGrid>
                <a:gridCol w="120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0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Method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Description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Syntax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6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One clause per row using column-value pairs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INSERT INTO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table-name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   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SET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column-name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=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            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column-name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=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,...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5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B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One clause per row using positional values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INSERT INTO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table-name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&lt;(column list)&gt;</a:t>
                      </a:r>
                      <a:b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VALUES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value,value,...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</a:rPr>
                        <a:t>C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A query returning multiple rows based on positional values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lg"/>
                      <a:tailEnd type="none" w="med" len="lg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INSERT INTO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table-name </a:t>
                      </a:r>
                      <a:b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&lt;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column list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&gt;</a:t>
                      </a:r>
                      <a:b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SELECT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columns</a:t>
                      </a:r>
                      <a:b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FROM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table-name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;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54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A: Adding Data with a SET Clause</a:t>
            </a:r>
          </a:p>
        </p:txBody>
      </p:sp>
      <p:sp>
        <p:nvSpPr>
          <p:cNvPr id="92163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985837"/>
          </a:xfrm>
        </p:spPr>
        <p:txBody>
          <a:bodyPr/>
          <a:lstStyle/>
          <a:p>
            <a:pPr marL="0" indent="0">
              <a:buClrTx/>
            </a:pPr>
            <a:r>
              <a:rPr lang="en-US" dirty="0"/>
              <a:t>The SET clause requires that you add data using column name-value pairs:</a:t>
            </a:r>
          </a:p>
        </p:txBody>
      </p:sp>
      <p:sp>
        <p:nvSpPr>
          <p:cNvPr id="92166" name="Text Box 14"/>
          <p:cNvSpPr txBox="1">
            <a:spLocks noChangeArrowheads="1"/>
          </p:cNvSpPr>
          <p:nvPr/>
        </p:nvSpPr>
        <p:spPr bwMode="auto">
          <a:xfrm>
            <a:off x="668338" y="2498901"/>
            <a:ext cx="8070309" cy="2558649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square"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insert into discounts</a:t>
            </a:r>
          </a:p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   set Product_ID=230100300006,</a:t>
            </a:r>
          </a:p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       Start_Date='01MAR2013'd,</a:t>
            </a:r>
          </a:p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       End_Date='15MAR2013'd,Discount=.33</a:t>
            </a:r>
          </a:p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   set Product_ID=230100600018,</a:t>
            </a:r>
          </a:p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       Start_Date='16MAR2013'd,</a:t>
            </a:r>
          </a:p>
          <a:p>
            <a:pPr>
              <a:lnSpc>
                <a:spcPct val="95000"/>
              </a:lnSpc>
              <a:buFont typeface="Monotype Sorts" pitchFamily="2" charset="2"/>
              <a:buNone/>
            </a:pPr>
            <a:r>
              <a:rPr lang="en-US" b="1" dirty="0">
                <a:latin typeface="Courier New" pitchFamily="49" charset="0"/>
              </a:rPr>
              <a:t>       End_Date='31MAR2013'd, Discount=.15;</a:t>
            </a:r>
          </a:p>
        </p:txBody>
      </p:sp>
      <p:sp>
        <p:nvSpPr>
          <p:cNvPr id="92167" name="Text Box 15"/>
          <p:cNvSpPr txBox="1">
            <a:spLocks noChangeArrowheads="1"/>
          </p:cNvSpPr>
          <p:nvPr/>
        </p:nvSpPr>
        <p:spPr bwMode="auto">
          <a:xfrm>
            <a:off x="7956550" y="6324600"/>
            <a:ext cx="9779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s107d04</a:t>
            </a:r>
          </a:p>
        </p:txBody>
      </p:sp>
      <p:sp>
        <p:nvSpPr>
          <p:cNvPr id="92168" name="Rectangle 1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61" y="2559324"/>
            <a:ext cx="2063750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2169" name="Rectangle 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51048" y="2895874"/>
            <a:ext cx="573088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2170" name="Rectangle 1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1048" y="3943624"/>
            <a:ext cx="573088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28411" y="1684551"/>
            <a:ext cx="3877707" cy="1102866"/>
          </a:xfrm>
          <a:prstGeom prst="rect">
            <a:avLst/>
          </a:prstGeom>
          <a:solidFill>
            <a:srgbClr val="CDD9E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07763" dir="2699994" rotWithShape="0">
              <a:scrgbClr r="0" g="0" b="0">
                <a:alpha val="40000"/>
              </a:scrgbClr>
            </a:outerShdw>
          </a:effectLst>
        </p:spPr>
        <p:txBody>
          <a:bodyPr vert="horz" wrap="square" lIns="88900" tIns="88900" rIns="88900" bIns="8890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INSERT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INTO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table-name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      </a:t>
            </a:r>
            <a:r>
              <a:rPr lang="en-US" sz="2000" b="1" dirty="0">
                <a:solidFill>
                  <a:srgbClr val="000000"/>
                </a:solidFill>
              </a:rPr>
              <a:t>SET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column-name=value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       </a:t>
            </a:r>
            <a:r>
              <a:rPr lang="en-US" sz="2000" i="1" dirty="0">
                <a:solidFill>
                  <a:srgbClr val="000000"/>
                </a:solidFill>
              </a:rPr>
              <a:t>column-name=value</a:t>
            </a:r>
            <a:r>
              <a:rPr lang="en-US" sz="2000" dirty="0">
                <a:solidFill>
                  <a:srgbClr val="000000"/>
                </a:solidFill>
              </a:rPr>
              <a:t>,...</a:t>
            </a:r>
            <a:r>
              <a:rPr lang="en-US" sz="2000" b="1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0584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B: Adding Data with a VALUES Clause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8388"/>
            <a:ext cx="7848600" cy="5443537"/>
          </a:xfrm>
        </p:spPr>
        <p:txBody>
          <a:bodyPr/>
          <a:lstStyle/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633413" algn="l"/>
              </a:tabLst>
            </a:pPr>
            <a:r>
              <a:rPr lang="en-US" dirty="0"/>
              <a:t>The VALUES clause adds data to the columns in a single row of data.</a:t>
            </a:r>
          </a:p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633413" algn="l"/>
              </a:tabLst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633413" algn="l"/>
              </a:tabLst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633413" algn="l"/>
              </a:tabLst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633413" algn="l"/>
              </a:tabLst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633413" algn="l"/>
              </a:tabLst>
            </a:pPr>
            <a:r>
              <a:rPr lang="en-US" dirty="0"/>
              <a:t>	The VALUES clause must list values in the same 	order in which the columns are defined in the table.</a:t>
            </a:r>
          </a:p>
        </p:txBody>
      </p:sp>
      <p:sp>
        <p:nvSpPr>
          <p:cNvPr id="93190" name="Text Box 5"/>
          <p:cNvSpPr txBox="1">
            <a:spLocks noChangeArrowheads="1"/>
          </p:cNvSpPr>
          <p:nvPr/>
        </p:nvSpPr>
        <p:spPr bwMode="auto">
          <a:xfrm>
            <a:off x="629238" y="2351029"/>
            <a:ext cx="7772400" cy="169386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tIns="91440" rIns="5080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insert into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</a:rPr>
              <a:t>values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(230100300006,'01MAR2013'd,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'15MAR2013'd,.33)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</a:rPr>
              <a:t>values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(230100600018,'16MAR2013'd,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'31MAR2013'd,.15);</a:t>
            </a: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7956550" y="6324600"/>
            <a:ext cx="9779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s107d05</a:t>
            </a:r>
          </a:p>
        </p:txBody>
      </p:sp>
      <p:sp>
        <p:nvSpPr>
          <p:cNvPr id="93192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3688" y="2392206"/>
            <a:ext cx="2089150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3193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30803" y="2720916"/>
            <a:ext cx="1120775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3194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30803" y="3316229"/>
            <a:ext cx="1120775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pic>
        <p:nvPicPr>
          <p:cNvPr id="93195" name="Picture 14" descr="Caution_Warning_p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5" y="4400463"/>
            <a:ext cx="5032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80284" y="1511531"/>
            <a:ext cx="3609474" cy="1102866"/>
          </a:xfrm>
          <a:prstGeom prst="rect">
            <a:avLst/>
          </a:prstGeom>
          <a:solidFill>
            <a:srgbClr val="CDD9E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07763" dir="2699994" rotWithShape="0">
              <a:scrgbClr r="0" g="0" b="0">
                <a:alpha val="40000"/>
              </a:scrgbClr>
            </a:outerShdw>
          </a:effectLst>
        </p:spPr>
        <p:txBody>
          <a:bodyPr vert="horz" wrap="square" lIns="88900" tIns="88900" rIns="88900" bIns="8890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INSERT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INTO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table-name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&lt;(</a:t>
            </a:r>
            <a:r>
              <a:rPr lang="en-US" sz="2000" i="1" dirty="0">
                <a:solidFill>
                  <a:srgbClr val="000000"/>
                </a:solidFill>
              </a:rPr>
              <a:t>column list</a:t>
            </a:r>
            <a:r>
              <a:rPr lang="en-US" sz="2000" dirty="0">
                <a:solidFill>
                  <a:srgbClr val="000000"/>
                </a:solidFill>
              </a:rPr>
              <a:t>)&gt;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      </a:t>
            </a:r>
            <a:r>
              <a:rPr lang="en-US" sz="2000" b="1" dirty="0">
                <a:solidFill>
                  <a:srgbClr val="000000"/>
                </a:solidFill>
              </a:rPr>
              <a:t>VALUES</a:t>
            </a:r>
            <a:r>
              <a:rPr lang="en-US" sz="2000" i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i="1" dirty="0">
                <a:solidFill>
                  <a:srgbClr val="000000"/>
                </a:solidFill>
              </a:rPr>
              <a:t>value,value,</a:t>
            </a:r>
            <a:r>
              <a:rPr lang="en-US" sz="2000" dirty="0">
                <a:solidFill>
                  <a:srgbClr val="000000"/>
                </a:solidFill>
              </a:rPr>
              <a:t>...) </a:t>
            </a:r>
            <a:r>
              <a:rPr lang="en-US" sz="2000" b="1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68998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B: Adding Data with a VALUES Clause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8388"/>
            <a:ext cx="7848600" cy="4493426"/>
          </a:xfrm>
        </p:spPr>
        <p:txBody>
          <a:bodyPr/>
          <a:lstStyle/>
          <a:p>
            <a:pPr marL="0" inden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Optionally, the INSERT statement can list the columns into which data is to be inserted, in the order in which </a:t>
            </a:r>
            <a:br>
              <a:rPr lang="en-US" dirty="0"/>
            </a:br>
            <a:r>
              <a:rPr lang="en-US" dirty="0"/>
              <a:t>the VALUES clause will provide the data.</a:t>
            </a:r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sz="1400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The order of the columns in the column list is independent of the order of the columns in the table. </a:t>
            </a:r>
          </a:p>
        </p:txBody>
      </p:sp>
      <p:sp>
        <p:nvSpPr>
          <p:cNvPr id="94216" name="Text Box 9"/>
          <p:cNvSpPr txBox="1">
            <a:spLocks noChangeArrowheads="1"/>
          </p:cNvSpPr>
          <p:nvPr/>
        </p:nvSpPr>
        <p:spPr bwMode="auto">
          <a:xfrm>
            <a:off x="560388" y="3089863"/>
            <a:ext cx="8020050" cy="198596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insert into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discounts 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(Start_Date,End_Date, Product_ID, Discount)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</a:rPr>
              <a:t>values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('01MAR2013'd,'15MAR2013'd,</a:t>
            </a:r>
            <a:br>
              <a:rPr lang="en-US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230100300006,.33)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</a:rPr>
              <a:t>values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('16MAR2013'd,'31MAR2013'd,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        230100600018,.15);</a:t>
            </a:r>
          </a:p>
        </p:txBody>
      </p:sp>
      <p:sp>
        <p:nvSpPr>
          <p:cNvPr id="94217" name="Text Box 10"/>
          <p:cNvSpPr txBox="1">
            <a:spLocks noChangeArrowheads="1"/>
          </p:cNvSpPr>
          <p:nvPr/>
        </p:nvSpPr>
        <p:spPr bwMode="auto">
          <a:xfrm>
            <a:off x="7956550" y="6324600"/>
            <a:ext cx="9779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s107d05</a:t>
            </a:r>
          </a:p>
        </p:txBody>
      </p:sp>
      <p:sp>
        <p:nvSpPr>
          <p:cNvPr id="94218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2546" y="3445463"/>
            <a:ext cx="7804150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4219" name="Rectangle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52525" y="4378913"/>
            <a:ext cx="1303338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4220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52525" y="3783600"/>
            <a:ext cx="1303338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94221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2546" y="3124886"/>
            <a:ext cx="2033587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23344" y="2205859"/>
            <a:ext cx="3609474" cy="1102866"/>
          </a:xfrm>
          <a:prstGeom prst="rect">
            <a:avLst/>
          </a:prstGeom>
          <a:solidFill>
            <a:srgbClr val="CDD9E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07763" dir="2699994" rotWithShape="0">
              <a:scrgbClr r="0" g="0" b="0">
                <a:alpha val="40000"/>
              </a:scrgbClr>
            </a:outerShdw>
          </a:effectLst>
        </p:spPr>
        <p:txBody>
          <a:bodyPr vert="horz" wrap="square" lIns="88900" tIns="88900" rIns="88900" bIns="8890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INSERT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INTO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table-name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&lt;(</a:t>
            </a:r>
            <a:r>
              <a:rPr lang="en-US" sz="2000" i="1" dirty="0">
                <a:solidFill>
                  <a:srgbClr val="000000"/>
                </a:solidFill>
              </a:rPr>
              <a:t>column list</a:t>
            </a:r>
            <a:r>
              <a:rPr lang="en-US" sz="2000" dirty="0">
                <a:solidFill>
                  <a:srgbClr val="000000"/>
                </a:solidFill>
              </a:rPr>
              <a:t>)&gt;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      </a:t>
            </a:r>
            <a:r>
              <a:rPr lang="en-US" sz="2000" b="1" dirty="0">
                <a:solidFill>
                  <a:srgbClr val="000000"/>
                </a:solidFill>
              </a:rPr>
              <a:t>VALUES</a:t>
            </a:r>
            <a:r>
              <a:rPr lang="en-US" sz="2000" i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i="1" dirty="0">
                <a:solidFill>
                  <a:srgbClr val="000000"/>
                </a:solidFill>
              </a:rPr>
              <a:t>value,value,</a:t>
            </a:r>
            <a:r>
              <a:rPr lang="en-US" sz="2000" dirty="0">
                <a:solidFill>
                  <a:srgbClr val="000000"/>
                </a:solidFill>
              </a:rPr>
              <a:t>...) </a:t>
            </a:r>
            <a:r>
              <a:rPr lang="en-US" sz="2000" b="1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7177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C: Adding Data with a Query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268912"/>
          </a:xfrm>
        </p:spPr>
        <p:txBody>
          <a:bodyPr/>
          <a:lstStyle/>
          <a:p>
            <a:pPr marL="0" inden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Rows returned by the query are inserted into the table. </a:t>
            </a:r>
            <a:br>
              <a:rPr lang="en-US" dirty="0"/>
            </a:br>
            <a:r>
              <a:rPr lang="en-US" dirty="0"/>
              <a:t>If the table has existing rows, the new rows are appended.</a:t>
            </a:r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sz="1400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0" inden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marL="573088" lvl="2" indent="-3175">
              <a:spcBef>
                <a:spcPct val="50000"/>
              </a:spcBef>
              <a:buFontTx/>
              <a:buNone/>
            </a:pPr>
            <a:r>
              <a:rPr lang="en-US" dirty="0"/>
              <a:t>The query must list values in the same order as the INSERT statement column list.</a:t>
            </a:r>
          </a:p>
        </p:txBody>
      </p:sp>
      <p:sp>
        <p:nvSpPr>
          <p:cNvPr id="97285" name="Text Box 8"/>
          <p:cNvSpPr txBox="1">
            <a:spLocks noChangeArrowheads="1"/>
          </p:cNvSpPr>
          <p:nvPr/>
        </p:nvSpPr>
        <p:spPr bwMode="auto">
          <a:xfrm>
            <a:off x="463178" y="2718525"/>
            <a:ext cx="8203528" cy="294593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tIns="50800" rIns="0" bIns="54864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insert into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(Product_ID,Discount,Start_Date,End_Date)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</a:rPr>
              <a:t>select distinct Product_ID,.35,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'01MAR2013'd,'31MAR2013'd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from orion.Product_Dim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where Supplier_Name contains 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'Pro Sportswear Inc';</a:t>
            </a:r>
          </a:p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quit;</a:t>
            </a:r>
          </a:p>
        </p:txBody>
      </p:sp>
      <p:sp>
        <p:nvSpPr>
          <p:cNvPr id="97286" name="Text Box 9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s107d06</a:t>
            </a:r>
          </a:p>
        </p:txBody>
      </p:sp>
      <p:pic>
        <p:nvPicPr>
          <p:cNvPr id="97292" name="Picture 38" descr="Caution_Warning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5889546"/>
            <a:ext cx="50323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</p:pic>
      <p:sp>
        <p:nvSpPr>
          <p:cNvPr id="97293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5111" y="3045844"/>
            <a:ext cx="3859213" cy="336550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2" name="Rectangle 1"/>
          <p:cNvSpPr/>
          <p:nvPr>
            <p:custDataLst>
              <p:tags r:id="rId2"/>
            </p:custDataLst>
          </p:nvPr>
        </p:nvSpPr>
        <p:spPr bwMode="auto">
          <a:xfrm>
            <a:off x="1083453" y="3702013"/>
            <a:ext cx="5647286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>
            <p:custDataLst>
              <p:tags r:id="rId3"/>
            </p:custDataLst>
          </p:nvPr>
        </p:nvSpPr>
        <p:spPr bwMode="auto">
          <a:xfrm>
            <a:off x="1631139" y="4323805"/>
            <a:ext cx="4199001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 bwMode="auto">
          <a:xfrm>
            <a:off x="1631139" y="4634701"/>
            <a:ext cx="5203294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 bwMode="auto">
          <a:xfrm>
            <a:off x="2562806" y="4945597"/>
            <a:ext cx="3640031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0831" y="1855746"/>
            <a:ext cx="3359894" cy="1410643"/>
          </a:xfrm>
          <a:prstGeom prst="rect">
            <a:avLst/>
          </a:prstGeom>
          <a:solidFill>
            <a:srgbClr val="CDD9E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07763" dir="2699994" rotWithShape="0">
              <a:scrgbClr r="0" g="0" b="0">
                <a:alpha val="40000"/>
              </a:scrgbClr>
            </a:outerShdw>
          </a:effectLst>
        </p:spPr>
        <p:txBody>
          <a:bodyPr vert="horz" wrap="none" lIns="88900" tIns="88900" rIns="88900" bIns="88900" rtlCol="0">
            <a:spAutoFit/>
          </a:bodyPr>
          <a:lstStyle/>
          <a:p>
            <a:pPr lvl="0">
              <a:spcBef>
                <a:spcPct val="20000"/>
              </a:spcBef>
              <a:buClr>
                <a:schemeClr val="tx1"/>
              </a:buClr>
            </a:pPr>
            <a:r>
              <a:rPr lang="en-US" sz="2000" b="1" dirty="0">
                <a:latin typeface="Arial" pitchFamily="34" charset="0"/>
              </a:rPr>
              <a:t>INSERT INTO </a:t>
            </a:r>
            <a:r>
              <a:rPr lang="en-US" sz="2000" i="1" dirty="0">
                <a:latin typeface="Arial" pitchFamily="34" charset="0"/>
              </a:rPr>
              <a:t>table-name </a:t>
            </a:r>
            <a:br>
              <a:rPr lang="en-US" sz="2000" i="1" dirty="0">
                <a:latin typeface="Arial" pitchFamily="34" charset="0"/>
              </a:rPr>
            </a:br>
            <a:r>
              <a:rPr lang="en-US" sz="2000" i="1" dirty="0">
                <a:latin typeface="Arial" pitchFamily="34" charset="0"/>
              </a:rPr>
              <a:t>      &lt;</a:t>
            </a:r>
            <a:r>
              <a:rPr lang="en-US" sz="2000" dirty="0">
                <a:latin typeface="Arial" pitchFamily="34" charset="0"/>
              </a:rPr>
              <a:t>(</a:t>
            </a:r>
            <a:r>
              <a:rPr lang="en-US" sz="2000" i="1" dirty="0">
                <a:latin typeface="Arial" pitchFamily="34" charset="0"/>
              </a:rPr>
              <a:t>column list</a:t>
            </a:r>
            <a:r>
              <a:rPr lang="en-US" sz="2000" dirty="0">
                <a:latin typeface="Arial" pitchFamily="34" charset="0"/>
              </a:rPr>
              <a:t>)</a:t>
            </a:r>
            <a:r>
              <a:rPr lang="en-US" sz="2000" i="1" dirty="0">
                <a:latin typeface="Arial" pitchFamily="34" charset="0"/>
              </a:rPr>
              <a:t>&gt;</a:t>
            </a:r>
            <a:br>
              <a:rPr lang="en-US" sz="2000" i="1" dirty="0">
                <a:latin typeface="Arial" pitchFamily="34" charset="0"/>
              </a:rPr>
            </a:br>
            <a:r>
              <a:rPr lang="en-US" sz="2000" b="1" dirty="0">
                <a:latin typeface="Arial" pitchFamily="34" charset="0"/>
              </a:rPr>
              <a:t>      SELECT </a:t>
            </a:r>
            <a:r>
              <a:rPr lang="en-US" sz="2000" i="1" dirty="0">
                <a:latin typeface="Arial" pitchFamily="34" charset="0"/>
              </a:rPr>
              <a:t>columns</a:t>
            </a:r>
            <a:br>
              <a:rPr lang="en-US" sz="2000" i="1" dirty="0">
                <a:latin typeface="Arial" pitchFamily="34" charset="0"/>
              </a:rPr>
            </a:br>
            <a:r>
              <a:rPr lang="en-US" sz="2000" i="1" dirty="0">
                <a:latin typeface="Arial" pitchFamily="34" charset="0"/>
              </a:rPr>
              <a:t>             </a:t>
            </a:r>
            <a:r>
              <a:rPr lang="en-US" sz="2000" b="1" dirty="0">
                <a:latin typeface="Arial" pitchFamily="34" charset="0"/>
              </a:rPr>
              <a:t>FROM </a:t>
            </a:r>
            <a:r>
              <a:rPr lang="en-US" sz="2000" i="1" dirty="0">
                <a:latin typeface="Arial" pitchFamily="34" charset="0"/>
              </a:rPr>
              <a:t>table-name</a:t>
            </a:r>
            <a:r>
              <a:rPr lang="en-US" sz="2000" b="1" dirty="0">
                <a:latin typeface="Arial" pitchFamily="34" charset="0"/>
              </a:rPr>
              <a:t>; </a:t>
            </a:r>
            <a:endParaRPr 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6"/>
            </p:custDataLst>
          </p:nvPr>
        </p:nvSpPr>
        <p:spPr bwMode="auto">
          <a:xfrm>
            <a:off x="2370816" y="4012909"/>
            <a:ext cx="4633299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0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742950" y="1074738"/>
            <a:ext cx="7848600" cy="4264025"/>
          </a:xfrm>
        </p:spPr>
        <p:txBody>
          <a:bodyPr/>
          <a:lstStyle/>
          <a:p>
            <a:pPr marL="455613" lvl="1" indent="-341313"/>
            <a:r>
              <a:rPr lang="en-US" dirty="0"/>
              <a:t>Create a new table and add data using a single query.</a:t>
            </a:r>
          </a:p>
          <a:p>
            <a:pPr marL="455613" lvl="1" indent="-341313"/>
            <a:r>
              <a:rPr lang="en-US" dirty="0"/>
              <a:t>Create a new empty table by copying column structure from an existing table. </a:t>
            </a:r>
          </a:p>
          <a:p>
            <a:pPr marL="455613" lvl="1" indent="-341313"/>
            <a:r>
              <a:rPr lang="en-US" dirty="0"/>
              <a:t>Create a new empty table by defining the column structure. </a:t>
            </a:r>
          </a:p>
          <a:p>
            <a:pPr marL="455613" lvl="1" indent="-341313"/>
            <a:r>
              <a:rPr lang="en-US" dirty="0"/>
              <a:t>Add data into a table.</a:t>
            </a:r>
          </a:p>
        </p:txBody>
      </p:sp>
    </p:spTree>
    <p:extLst>
      <p:ext uri="{BB962C8B-B14F-4D97-AF65-F5344CB8AC3E}">
        <p14:creationId xmlns:p14="http://schemas.microsoft.com/office/powerpoint/2010/main" val="4240074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7.03 Quiz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Locate three syntax errors in the following code:</a:t>
            </a:r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>
            <a:off x="293688" y="1604963"/>
            <a:ext cx="8650287" cy="453457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b="1" dirty="0">
                <a:latin typeface="Courier New" pitchFamily="49" charset="0"/>
              </a:rPr>
              <a:t>proc sql;</a:t>
            </a:r>
          </a:p>
          <a:p>
            <a:r>
              <a:rPr lang="en-US" b="1" dirty="0">
                <a:latin typeface="Courier New" pitchFamily="49" charset="0"/>
              </a:rPr>
              <a:t>create table discounts</a:t>
            </a:r>
          </a:p>
          <a:p>
            <a:r>
              <a:rPr lang="en-US" b="1" dirty="0">
                <a:latin typeface="Courier New" pitchFamily="49" charset="0"/>
              </a:rPr>
              <a:t>   (Product_ID num format=z12.,</a:t>
            </a:r>
          </a:p>
          <a:p>
            <a:r>
              <a:rPr lang="en-US" b="1" dirty="0">
                <a:latin typeface="Courier New" pitchFamily="49" charset="0"/>
              </a:rPr>
              <a:t>    Start_Date date, End_Date date,</a:t>
            </a:r>
          </a:p>
          <a:p>
            <a:r>
              <a:rPr lang="en-US" b="1" dirty="0">
                <a:latin typeface="Courier New" pitchFamily="49" charset="0"/>
              </a:rPr>
              <a:t>    Discount num format=percent.)</a:t>
            </a:r>
          </a:p>
          <a:p>
            <a:r>
              <a:rPr lang="en-US" b="1" dirty="0">
                <a:latin typeface="Courier New" pitchFamily="49" charset="0"/>
              </a:rPr>
              <a:t>insert into discounts</a:t>
            </a:r>
          </a:p>
          <a:p>
            <a:r>
              <a:rPr lang="en-US" b="1" dirty="0">
                <a:latin typeface="Courier New" pitchFamily="49" charset="0"/>
              </a:rPr>
              <a:t>   (Product_ID,Start_Date,End_Date Discount)</a:t>
            </a:r>
          </a:p>
          <a:p>
            <a:r>
              <a:rPr lang="en-US" b="1" dirty="0">
                <a:latin typeface="Courier New" pitchFamily="49" charset="0"/>
              </a:rPr>
              <a:t>    values (220200200022,'01Mar2013'd,  </a:t>
            </a:r>
          </a:p>
          <a:p>
            <a:r>
              <a:rPr lang="en-US" b="1" dirty="0">
                <a:latin typeface="Courier New" pitchFamily="49" charset="0"/>
              </a:rPr>
              <a:t>           '31Mar2013'd,.35)</a:t>
            </a:r>
          </a:p>
          <a:p>
            <a:r>
              <a:rPr lang="en-US" b="1" dirty="0">
                <a:latin typeface="Courier New" pitchFamily="49" charset="0"/>
              </a:rPr>
              <a:t>    values (220200200024,'01Mar2013'd,</a:t>
            </a:r>
          </a:p>
          <a:p>
            <a:r>
              <a:rPr lang="en-US" b="1" dirty="0">
                <a:latin typeface="Courier New" pitchFamily="49" charset="0"/>
              </a:rPr>
              <a:t>           '31Mar2013'd, '.35');</a:t>
            </a:r>
          </a:p>
          <a:p>
            <a:r>
              <a:rPr lang="en-US" b="1" dirty="0">
                <a:latin typeface="Courier New" pitchFamily="49" charset="0"/>
              </a:rPr>
              <a:t>quit;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592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7.03 Quiz </a:t>
            </a:r>
            <a:r>
              <a:rPr lang="en-US" dirty="0"/>
              <a:t>– Correct Answer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8131175" cy="4267200"/>
          </a:xfrm>
        </p:spPr>
        <p:txBody>
          <a:bodyPr/>
          <a:lstStyle/>
          <a:p>
            <a:pPr marL="0" indent="0">
              <a:defRPr/>
            </a:pPr>
            <a:r>
              <a:rPr lang="en-US" dirty="0"/>
              <a:t>Locate three syntax errors in the following code:</a:t>
            </a:r>
          </a:p>
          <a:p>
            <a:pPr>
              <a:spcBef>
                <a:spcPct val="15000"/>
              </a:spcBef>
              <a:defRPr/>
            </a:pPr>
            <a:r>
              <a:rPr lang="en-US" sz="2300" b="1" dirty="0"/>
              <a:t>1. missing semicolon in the CREATE TABLE statement</a:t>
            </a:r>
            <a:br>
              <a:rPr lang="en-US" sz="2300" b="1" dirty="0"/>
            </a:br>
            <a:endParaRPr lang="en-US" sz="2300" b="1" dirty="0"/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284163" y="3006725"/>
            <a:ext cx="8532812" cy="355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create table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(Product_ID num format=z12.,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Start_Date date, End_Date date,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Discount num format=percent.);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insert into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(Product_ID,Start_Date,End_Date,Discount)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values (220200200022,'01Mar2013'd,  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'31Mar2013'd,.35)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values (220200200024,'01Mar2013'd,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'31Mar2013'd, '.35');</a:t>
            </a:r>
          </a:p>
        </p:txBody>
      </p:sp>
      <p:sp>
        <p:nvSpPr>
          <p:cNvPr id="101382" name="Oval 5"/>
          <p:cNvSpPr>
            <a:spLocks noChangeArrowheads="1"/>
          </p:cNvSpPr>
          <p:nvPr/>
        </p:nvSpPr>
        <p:spPr bwMode="auto">
          <a:xfrm>
            <a:off x="6339143" y="4327525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50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7.03 Quiz </a:t>
            </a:r>
            <a:r>
              <a:rPr lang="en-US" dirty="0"/>
              <a:t>– Correct Answer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8131175" cy="4267200"/>
          </a:xfrm>
        </p:spPr>
        <p:txBody>
          <a:bodyPr/>
          <a:lstStyle/>
          <a:p>
            <a:pPr marL="0" indent="0">
              <a:defRPr/>
            </a:pPr>
            <a:r>
              <a:rPr lang="en-US" dirty="0"/>
              <a:t>Locate three syntax errors in the following code:</a:t>
            </a:r>
          </a:p>
          <a:p>
            <a:pPr>
              <a:spcBef>
                <a:spcPct val="15000"/>
              </a:spcBef>
              <a:defRPr/>
            </a:pPr>
            <a:r>
              <a:rPr lang="en-US" sz="2300" b="1" dirty="0"/>
              <a:t>1. missing semicolon in the CREATE TABLE statement</a:t>
            </a:r>
            <a:br>
              <a:rPr lang="en-US" sz="2300" b="1" dirty="0"/>
            </a:br>
            <a:r>
              <a:rPr lang="en-US" sz="2300" b="1" dirty="0"/>
              <a:t>2. missing comma in the column name list</a:t>
            </a:r>
            <a:br>
              <a:rPr lang="en-US" sz="2300" b="1" dirty="0"/>
            </a:br>
            <a:endParaRPr lang="en-US" sz="2300" b="1" dirty="0"/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284163" y="3006725"/>
            <a:ext cx="8532812" cy="355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create table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(Product_ID num format=z12.,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Start_Date date, End_Date date,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Discount num format=percent.);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insert into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(Product_ID,Start_Date,End_Date,Discount)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values (220200200022,'01Mar2013'd,  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'31Mar2013'd,.35)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values (220200200024,'01Mar2013'd,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'31Mar2013'd, '.35');</a:t>
            </a:r>
          </a:p>
        </p:txBody>
      </p:sp>
      <p:sp>
        <p:nvSpPr>
          <p:cNvPr id="101382" name="Oval 5"/>
          <p:cNvSpPr>
            <a:spLocks noChangeArrowheads="1"/>
          </p:cNvSpPr>
          <p:nvPr/>
        </p:nvSpPr>
        <p:spPr bwMode="auto">
          <a:xfrm>
            <a:off x="6339143" y="4327525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  <p:sp>
        <p:nvSpPr>
          <p:cNvPr id="101383" name="Oval 6"/>
          <p:cNvSpPr>
            <a:spLocks noChangeArrowheads="1"/>
          </p:cNvSpPr>
          <p:nvPr/>
        </p:nvSpPr>
        <p:spPr bwMode="auto">
          <a:xfrm>
            <a:off x="6545616" y="5030886"/>
            <a:ext cx="239712" cy="23971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346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7.03 Quiz </a:t>
            </a:r>
            <a:r>
              <a:rPr lang="en-US" dirty="0"/>
              <a:t>– Correct Answer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8131175" cy="4267200"/>
          </a:xfrm>
        </p:spPr>
        <p:txBody>
          <a:bodyPr/>
          <a:lstStyle/>
          <a:p>
            <a:pPr marL="0" indent="0">
              <a:defRPr/>
            </a:pPr>
            <a:r>
              <a:rPr lang="en-US" dirty="0"/>
              <a:t>Locate three syntax errors in the following code:</a:t>
            </a:r>
          </a:p>
          <a:p>
            <a:pPr>
              <a:spcBef>
                <a:spcPct val="15000"/>
              </a:spcBef>
              <a:defRPr/>
            </a:pPr>
            <a:r>
              <a:rPr lang="en-US" sz="2300" b="1" dirty="0"/>
              <a:t>1. missing semicolon in the CREATE TABLE statement</a:t>
            </a:r>
            <a:br>
              <a:rPr lang="en-US" sz="2300" b="1" dirty="0"/>
            </a:br>
            <a:r>
              <a:rPr lang="en-US" sz="2300" b="1" dirty="0"/>
              <a:t>2. missing comma in the column name list</a:t>
            </a:r>
            <a:br>
              <a:rPr lang="en-US" sz="2300" b="1" dirty="0"/>
            </a:br>
            <a:r>
              <a:rPr lang="en-US" sz="2300" b="1" dirty="0"/>
              <a:t>3. quotation marks around numeric value in the second</a:t>
            </a:r>
            <a:br>
              <a:rPr lang="en-US" sz="2300" b="1" dirty="0"/>
            </a:br>
            <a:r>
              <a:rPr lang="en-US" sz="2300" b="1" dirty="0"/>
              <a:t>    VALUES clause</a:t>
            </a:r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284163" y="3006725"/>
            <a:ext cx="8532812" cy="355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create table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(Product_ID num format=z12.,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Start_Date date, End_Date date,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Discount num format=percent.);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insert into discounts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(Product_ID,Start_Date,End_Date,Discount)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values (220200200022,'01Mar2013'd,  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'31Mar2013'd,.35)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values (220200200024,'01Mar2013'd,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 pitchFamily="49" charset="0"/>
              </a:rPr>
              <a:t>           '31Mar2013'd, '.35');</a:t>
            </a:r>
          </a:p>
        </p:txBody>
      </p:sp>
      <p:sp>
        <p:nvSpPr>
          <p:cNvPr id="101382" name="Oval 5"/>
          <p:cNvSpPr>
            <a:spLocks noChangeArrowheads="1"/>
          </p:cNvSpPr>
          <p:nvPr/>
        </p:nvSpPr>
        <p:spPr bwMode="auto">
          <a:xfrm>
            <a:off x="6339143" y="4327525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  <p:sp>
        <p:nvSpPr>
          <p:cNvPr id="101383" name="Oval 6"/>
          <p:cNvSpPr>
            <a:spLocks noChangeArrowheads="1"/>
          </p:cNvSpPr>
          <p:nvPr/>
        </p:nvSpPr>
        <p:spPr bwMode="auto">
          <a:xfrm>
            <a:off x="6545616" y="5030886"/>
            <a:ext cx="239712" cy="23971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  <p:sp>
        <p:nvSpPr>
          <p:cNvPr id="101384" name="AutoShape 7"/>
          <p:cNvSpPr>
            <a:spLocks noChangeArrowheads="1"/>
          </p:cNvSpPr>
          <p:nvPr/>
        </p:nvSpPr>
        <p:spPr bwMode="auto">
          <a:xfrm>
            <a:off x="4897987" y="6149975"/>
            <a:ext cx="228600" cy="228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miter lim="800000"/>
            <a:headEnd type="none" w="med" len="lg"/>
            <a:tailEnd type="none" w="med" len="lg"/>
          </a:ln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01385" name="AutoShape 8"/>
          <p:cNvSpPr>
            <a:spLocks noChangeArrowheads="1"/>
          </p:cNvSpPr>
          <p:nvPr/>
        </p:nvSpPr>
        <p:spPr bwMode="auto">
          <a:xfrm>
            <a:off x="5658399" y="6148388"/>
            <a:ext cx="228600" cy="228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6350">
            <a:solidFill>
              <a:srgbClr val="FF0000"/>
            </a:solidFill>
            <a:miter lim="800000"/>
            <a:headEnd type="none" w="med" len="lg"/>
            <a:tailEnd type="none" w="med" len="lg"/>
          </a:ln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029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C:\Users\kaperk\Desktop\CDS_slides\PNG\Questions_sli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35125"/>
            <a:ext cx="66548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348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6" name="Picture 28" descr="C:\Users\kaperk\Desktop\CDS_slides\PNG\backgrou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0013" y="1690688"/>
            <a:ext cx="6400800" cy="4343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Organizer"/>
          <p:cNvSpPr>
            <a:spLocks noGrp="1"/>
          </p:cNvSpPr>
          <p:nvPr>
            <p:ph type="title" idx="4294967295"/>
          </p:nvPr>
        </p:nvSpPr>
        <p:spPr>
          <a:xfrm>
            <a:off x="685800" y="457200"/>
            <a:ext cx="8458200" cy="67945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70C0"/>
                </a:solidFill>
              </a:rPr>
              <a:t>Chapter 7: Creating Tables and Views</a:t>
            </a:r>
          </a:p>
        </p:txBody>
      </p:sp>
      <p:graphicFrame>
        <p:nvGraphicFramePr>
          <p:cNvPr id="7" name="Group Organizer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69783"/>
              </p:ext>
            </p:extLst>
          </p:nvPr>
        </p:nvGraphicFramePr>
        <p:xfrm>
          <a:off x="1371600" y="1690687"/>
          <a:ext cx="6400800" cy="4343400"/>
        </p:xfrm>
        <a:graphic>
          <a:graphicData uri="http://schemas.openxmlformats.org/drawingml/2006/table">
            <a:tbl>
              <a:tblPr/>
              <a:tblGrid>
                <a:gridCol w="64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9743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</a:rPr>
                        <a:t>7.1  Creating Tables with the SQL Procedure</a:t>
                      </a:r>
                    </a:p>
                  </a:txBody>
                  <a:tcPr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657">
                <a:tc>
                  <a:txBody>
                    <a:bodyPr/>
                    <a:lstStyle/>
                    <a:p>
                      <a:pPr marL="2254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 Narrow" pitchFamily="34" charset="0"/>
                        </a:rPr>
                        <a:t>7.2  Creating Views with the SQL Procedure</a:t>
                      </a:r>
                    </a:p>
                  </a:txBody>
                  <a:tcPr marT="0" marB="0" anchor="ctr"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5579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5613" lvl="1" indent="-341313"/>
            <a:r>
              <a:rPr lang="en-US" dirty="0"/>
              <a:t>Create a PROC SQL view.</a:t>
            </a:r>
          </a:p>
          <a:p>
            <a:pPr marL="455613" lvl="1" indent="-341313"/>
            <a:r>
              <a:rPr lang="en-US" dirty="0"/>
              <a:t>Use PROC SQL views in SQL queries.</a:t>
            </a:r>
          </a:p>
          <a:p>
            <a:pPr marL="455613" lvl="1" indent="-341313"/>
            <a:r>
              <a:rPr lang="en-US" dirty="0"/>
              <a:t>Use PROC SQL views in other SAS procedures.</a:t>
            </a:r>
          </a:p>
          <a:p>
            <a:pPr marL="455613" lvl="1" indent="-341313"/>
            <a:r>
              <a:rPr lang="en-US" dirty="0"/>
              <a:t>Make a PROC SQL view portable.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" y="1634380"/>
            <a:ext cx="8880049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2055812"/>
          </a:xfrm>
        </p:spPr>
        <p:txBody>
          <a:bodyPr/>
          <a:lstStyle/>
          <a:p>
            <a:pPr marL="0" indent="0"/>
            <a:r>
              <a:rPr lang="en-US" dirty="0"/>
              <a:t>Tom Zhou is a sales manager who needs access </a:t>
            </a:r>
            <a:br>
              <a:rPr lang="en-US" dirty="0"/>
            </a:br>
            <a:r>
              <a:rPr lang="en-US" dirty="0"/>
              <a:t>to personnel information for his staff.</a:t>
            </a:r>
            <a:endParaRPr lang="en-US" sz="1400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2050" name="Picture 2" descr="\\sashq\root\dept\PSD\GRAPHICS\Illustrations\People_Generic\orionstar_orgchart_no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04" y="2378688"/>
            <a:ext cx="25717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48644" y="2517694"/>
            <a:ext cx="146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Tom Zhou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Data</a:t>
            </a:r>
          </a:p>
        </p:txBody>
      </p:sp>
      <p:sp>
        <p:nvSpPr>
          <p:cNvPr id="11267" name="Rectangle 10"/>
          <p:cNvSpPr>
            <a:spLocks noGrp="1" noChangeArrowheads="1"/>
          </p:cNvSpPr>
          <p:nvPr>
            <p:ph idx="1"/>
          </p:nvPr>
        </p:nvSpPr>
        <p:spPr>
          <a:xfrm>
            <a:off x="685800" y="1090416"/>
            <a:ext cx="8075428" cy="5394325"/>
          </a:xfrm>
        </p:spPr>
        <p:txBody>
          <a:bodyPr/>
          <a:lstStyle/>
          <a:p>
            <a:pPr marL="0" indent="0"/>
            <a:r>
              <a:rPr lang="en-US" dirty="0"/>
              <a:t>The data that Tom needs is name, job title, salary, </a:t>
            </a:r>
            <a:br>
              <a:rPr lang="en-US" dirty="0"/>
            </a:br>
            <a:r>
              <a:rPr lang="en-US" dirty="0"/>
              <a:t>and years of service. This data is contained in three tables.</a:t>
            </a:r>
          </a:p>
          <a:p>
            <a:pPr marL="0" indent="0"/>
            <a:endParaRPr lang="en-US" sz="2000" b="1" dirty="0"/>
          </a:p>
          <a:p>
            <a:pPr marL="0" indent="0"/>
            <a:r>
              <a:rPr lang="en-US" sz="2000" b="1" dirty="0"/>
              <a:t>                           orion.employee_addresses</a:t>
            </a:r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sz="1400" b="1" dirty="0"/>
          </a:p>
          <a:p>
            <a:pPr marL="0" indent="0"/>
            <a:r>
              <a:rPr lang="en-US" dirty="0"/>
              <a:t>                       </a:t>
            </a:r>
            <a:r>
              <a:rPr lang="en-US" sz="2000" b="1" dirty="0"/>
              <a:t>orion.employee_payroll</a:t>
            </a:r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sz="1400" b="1" dirty="0"/>
          </a:p>
          <a:p>
            <a:pPr marL="0" indent="0"/>
            <a:r>
              <a:rPr lang="en-US" dirty="0"/>
              <a:t>                       </a:t>
            </a:r>
            <a:r>
              <a:rPr lang="en-US" sz="2000" b="1" dirty="0"/>
              <a:t>orion.employee_organization</a:t>
            </a:r>
          </a:p>
        </p:txBody>
      </p:sp>
      <p:pic>
        <p:nvPicPr>
          <p:cNvPr id="1027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18" y="2073618"/>
            <a:ext cx="1100677" cy="1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17" y="5186413"/>
            <a:ext cx="1100677" cy="1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19" y="3604282"/>
            <a:ext cx="1100677" cy="10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3692942"/>
          </a:xfrm>
        </p:spPr>
        <p:txBody>
          <a:bodyPr/>
          <a:lstStyle/>
          <a:p>
            <a:r>
              <a:rPr lang="en-US" dirty="0"/>
              <a:t>What is the best way to help Tom, given the following requirements:</a:t>
            </a:r>
          </a:p>
          <a:p>
            <a:pPr lvl="1"/>
            <a:r>
              <a:rPr lang="en-US" dirty="0"/>
              <a:t>He should not be allowed access to personnel data for any employee that is not his direct report.</a:t>
            </a:r>
          </a:p>
          <a:p>
            <a:pPr lvl="1"/>
            <a:r>
              <a:rPr lang="en-US" dirty="0"/>
              <a:t>He can write simple PROC SQL queries and use basic SAS procedures, but cannot write complex joins.</a:t>
            </a:r>
          </a:p>
          <a:p>
            <a:endParaRPr lang="en-US" sz="1400" dirty="0"/>
          </a:p>
          <a:p>
            <a:r>
              <a:rPr lang="en-US" dirty="0"/>
              <a:t>A PROC SQL view accessing data for Tom Zhou’s direct reports can provide the information that Tom needs </a:t>
            </a:r>
            <a:br>
              <a:rPr lang="en-US" dirty="0"/>
            </a:br>
            <a:r>
              <a:rPr lang="en-US" dirty="0"/>
              <a:t>in a secure manner.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6" name="Picture 2" descr="\\sashq\root\dept\PSD\GRAPHICS\Illustrations\Data\SAS_data_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01" y="4760415"/>
            <a:ext cx="1562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4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Table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09612" y="1066800"/>
            <a:ext cx="8434388" cy="3818467"/>
          </a:xfrm>
        </p:spPr>
        <p:txBody>
          <a:bodyPr/>
          <a:lstStyle/>
          <a:p>
            <a:pPr>
              <a:tabLst>
                <a:tab pos="1492250" algn="l"/>
              </a:tabLst>
            </a:pPr>
            <a:r>
              <a:rPr lang="en-US" dirty="0"/>
              <a:t>There are three ways to create new tables in PROC SQL.</a:t>
            </a:r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dirty="0"/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b="1" dirty="0"/>
          </a:p>
          <a:p>
            <a:pPr>
              <a:tabLst>
                <a:tab pos="1492250" algn="l"/>
              </a:tabLst>
            </a:pPr>
            <a:endParaRPr lang="en-US" dirty="0"/>
          </a:p>
          <a:p>
            <a:pPr>
              <a:tabLst>
                <a:tab pos="1492250" algn="l"/>
              </a:tabLst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89464"/>
              </p:ext>
            </p:extLst>
          </p:nvPr>
        </p:nvGraphicFramePr>
        <p:xfrm>
          <a:off x="685800" y="1510665"/>
          <a:ext cx="8314267" cy="52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300" b="1" i="1" dirty="0">
                          <a:solidFill>
                            <a:srgbClr val="FFFFFF"/>
                          </a:solidFill>
                        </a:rPr>
                        <a:t>Method 1</a:t>
                      </a:r>
                    </a:p>
                  </a:txBody>
                  <a:tcPr marL="88900" marR="88900" marT="88900" marB="8890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0" cmpd="sng">
                      <a:solidFill>
                        <a:srgbClr val="FFFFFF"/>
                      </a:solidFill>
                    </a:lnT>
                    <a:lnB w="127000" cmpd="sng">
                      <a:solidFill>
                        <a:srgbClr val="FFFFFF"/>
                      </a:solidFill>
                    </a:lnB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Copy columns and rows from existing table(s).</a:t>
                      </a:r>
                      <a:endParaRPr lang="en-US" sz="23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8900" marR="88900" marT="88900" marB="8890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0" cmpd="sng">
                      <a:solidFill>
                        <a:srgbClr val="FFFFFF"/>
                      </a:solidFill>
                    </a:lnT>
                    <a:lnB w="127000" cmpd="sng">
                      <a:solidFill>
                        <a:srgbClr val="FFFFFF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48106"/>
              </p:ext>
            </p:extLst>
          </p:nvPr>
        </p:nvGraphicFramePr>
        <p:xfrm>
          <a:off x="685800" y="3287078"/>
          <a:ext cx="8314267" cy="52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300" b="1" i="1" dirty="0">
                          <a:solidFill>
                            <a:srgbClr val="FFFFFF"/>
                          </a:solidFill>
                        </a:rPr>
                        <a:t>Method 2</a:t>
                      </a:r>
                    </a:p>
                  </a:txBody>
                  <a:tcPr marL="88900" marR="88900" marT="88900" marB="8890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0" cmpd="sng">
                      <a:solidFill>
                        <a:srgbClr val="FFFFFF"/>
                      </a:solidFill>
                    </a:lnT>
                    <a:lnB w="127000" cmpd="sng">
                      <a:solidFill>
                        <a:srgbClr val="FFFFFF"/>
                      </a:solidFill>
                    </a:lnB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492250" algn="l"/>
                        </a:tabLst>
                      </a:pPr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Copy columns but no rows from an existing table.</a:t>
                      </a:r>
                    </a:p>
                  </a:txBody>
                  <a:tcPr marL="88900" marR="88900" marT="88900" marB="8890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0" cmpd="sng">
                      <a:solidFill>
                        <a:srgbClr val="FFFFFF"/>
                      </a:solidFill>
                    </a:lnT>
                    <a:lnB w="127000" cmpd="sng">
                      <a:solidFill>
                        <a:srgbClr val="FFFFFF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41032"/>
              </p:ext>
            </p:extLst>
          </p:nvPr>
        </p:nvGraphicFramePr>
        <p:xfrm>
          <a:off x="685800" y="5014278"/>
          <a:ext cx="8314267" cy="52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7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300" b="1" i="1" dirty="0">
                          <a:solidFill>
                            <a:srgbClr val="FFFFFF"/>
                          </a:solidFill>
                        </a:rPr>
                        <a:t>Method 3</a:t>
                      </a:r>
                    </a:p>
                  </a:txBody>
                  <a:tcPr marL="88900" marR="88900" marT="88900" marB="8890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0" cmpd="sng">
                      <a:solidFill>
                        <a:srgbClr val="FFFFFF"/>
                      </a:solidFill>
                    </a:lnT>
                    <a:lnB w="127000" cmpd="sng">
                      <a:solidFill>
                        <a:srgbClr val="FFFFFF"/>
                      </a:solidFill>
                    </a:lnB>
                    <a:solidFill>
                      <a:srgbClr val="0053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492250" algn="l"/>
                        </a:tabLst>
                      </a:pPr>
                      <a:r>
                        <a:rPr lang="en-US" sz="2300" b="0" dirty="0">
                          <a:solidFill>
                            <a:schemeClr val="tx1"/>
                          </a:solidFill>
                        </a:rPr>
                        <a:t>Define only the columns in the PROC SQL code.</a:t>
                      </a:r>
                    </a:p>
                  </a:txBody>
                  <a:tcPr marL="88900" marR="88900" marT="88900" marB="8890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0" cmpd="sng">
                      <a:solidFill>
                        <a:srgbClr val="FFFFFF"/>
                      </a:solidFill>
                    </a:lnT>
                    <a:lnB w="127000" cmpd="sng">
                      <a:solidFill>
                        <a:srgbClr val="FFFFFF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422294" y="5507120"/>
            <a:ext cx="3277270" cy="1078035"/>
            <a:chOff x="3422294" y="5207391"/>
            <a:chExt cx="3277270" cy="1078035"/>
          </a:xfrm>
        </p:grpSpPr>
        <p:grpSp>
          <p:nvGrpSpPr>
            <p:cNvPr id="41" name="Group 40"/>
            <p:cNvGrpSpPr/>
            <p:nvPr/>
          </p:nvGrpSpPr>
          <p:grpSpPr>
            <a:xfrm>
              <a:off x="3422294" y="5207391"/>
              <a:ext cx="1331154" cy="1022724"/>
              <a:chOff x="7685563" y="1092642"/>
              <a:chExt cx="1510350" cy="118682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7685563" y="1092642"/>
                <a:ext cx="1510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PROC SQL</a:t>
                </a:r>
              </a:p>
            </p:txBody>
          </p:sp>
          <p:pic>
            <p:nvPicPr>
              <p:cNvPr id="46" name="Picture 2" descr="\\sashq\root\dept\PSD\GRAPHICS\Illustrations\Programming\procstep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7323" y="1403168"/>
                <a:ext cx="1266825" cy="876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0774">
              <a:off x="4801374" y="5553827"/>
              <a:ext cx="584135" cy="59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 descr="C:\Users\ribell\AppData\Local\Microsoft\Windows\Temporary Internet Files\Content.Outlook\V834VRGB\dataset_STANDAR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57" y="5227426"/>
              <a:ext cx="1090807" cy="10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459181" y="3753836"/>
            <a:ext cx="5240384" cy="1227923"/>
            <a:chOff x="1459181" y="3430401"/>
            <a:chExt cx="5240384" cy="1227923"/>
          </a:xfrm>
        </p:grpSpPr>
        <p:pic>
          <p:nvPicPr>
            <p:cNvPr id="24" name="Picture 2" descr="\\sashq\root\dept\PSD\GRAPHICS\Illustrations\Data\dataset_STANDAR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9181" y="3492791"/>
              <a:ext cx="1225656" cy="116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3422294" y="3430401"/>
              <a:ext cx="1331154" cy="1022724"/>
              <a:chOff x="7685563" y="1092642"/>
              <a:chExt cx="1510350" cy="118682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685563" y="1092642"/>
                <a:ext cx="1510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PROC SQL</a:t>
                </a:r>
              </a:p>
            </p:txBody>
          </p:sp>
          <p:pic>
            <p:nvPicPr>
              <p:cNvPr id="30" name="Picture 2" descr="\\sashq\root\dept\PSD\GRAPHICS\Illustrations\Programming\procstep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7323" y="1403168"/>
                <a:ext cx="1266825" cy="876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0774">
              <a:off x="2856697" y="3776838"/>
              <a:ext cx="584135" cy="59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0774">
              <a:off x="4801374" y="3776837"/>
              <a:ext cx="584135" cy="59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 descr="C:\Users\ribell\AppData\Local\Microsoft\Windows\Temporary Internet Files\Content.Outlook\V834VRGB\dataset_STANDAR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406" y="3583494"/>
              <a:ext cx="1108159" cy="107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459181" y="1951190"/>
            <a:ext cx="5165202" cy="1227923"/>
            <a:chOff x="780434" y="2369010"/>
            <a:chExt cx="5860527" cy="1424951"/>
          </a:xfrm>
        </p:grpSpPr>
        <p:pic>
          <p:nvPicPr>
            <p:cNvPr id="14" name="Picture 2" descr="\\sashq\root\dept\PSD\GRAPHICS\Illustrations\Data\dataset_STANDAR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34" y="2441411"/>
              <a:ext cx="1390650" cy="135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3007816" y="2369010"/>
              <a:ext cx="1510350" cy="1186826"/>
              <a:chOff x="7685563" y="1092642"/>
              <a:chExt cx="1510350" cy="118682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685563" y="1092642"/>
                <a:ext cx="1510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PROC SQL</a:t>
                </a:r>
              </a:p>
            </p:txBody>
          </p:sp>
          <p:pic>
            <p:nvPicPr>
              <p:cNvPr id="19" name="Picture 2" descr="\\sashq\root\dept\PSD\GRAPHICS\Illustrations\Programming\procstep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7323" y="1403168"/>
                <a:ext cx="1266825" cy="876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 descr="\\sashq\root\dept\PSD\GRAPHICS\Illustrations\Data\dataset_STANDAR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0311" y="2441411"/>
              <a:ext cx="1390650" cy="135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0774">
              <a:off x="2358533" y="2778754"/>
              <a:ext cx="67786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0774">
              <a:off x="4564997" y="2778752"/>
              <a:ext cx="67786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4898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 SQL View?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445125"/>
          </a:xfrm>
        </p:spPr>
        <p:txBody>
          <a:bodyPr/>
          <a:lstStyle/>
          <a:p>
            <a:pPr marL="0" indent="0"/>
            <a:r>
              <a:rPr lang="en-US" dirty="0"/>
              <a:t>A </a:t>
            </a:r>
            <a:r>
              <a:rPr lang="en-US" i="1" dirty="0"/>
              <a:t>PROC SQL view</a:t>
            </a:r>
          </a:p>
          <a:p>
            <a:pPr marL="455613" lvl="1" indent="-341313"/>
            <a:r>
              <a:rPr lang="en-US" dirty="0"/>
              <a:t>is a stored query</a:t>
            </a:r>
          </a:p>
          <a:p>
            <a:pPr marL="455613" lvl="1" indent="-341313"/>
            <a:r>
              <a:rPr lang="en-US" dirty="0"/>
              <a:t>contains no actual data</a:t>
            </a:r>
          </a:p>
          <a:p>
            <a:pPr marL="455613" lvl="1" indent="-341313"/>
            <a:r>
              <a:rPr lang="en-US" dirty="0"/>
              <a:t>can be derived from one or more tables, PROC SQL views, DATA step views, or SAS/ACCESS views</a:t>
            </a:r>
          </a:p>
          <a:p>
            <a:pPr marL="455613" lvl="1" indent="-341313"/>
            <a:r>
              <a:rPr lang="en-US" dirty="0"/>
              <a:t>extracts underlying data each time it is used and accesses the most current data</a:t>
            </a:r>
          </a:p>
          <a:p>
            <a:pPr marL="455613" lvl="1" indent="-341313"/>
            <a:r>
              <a:rPr lang="en-US" dirty="0"/>
              <a:t>can be referenced in SAS programs in the same way as a data table</a:t>
            </a:r>
          </a:p>
          <a:p>
            <a:pPr marL="455613" lvl="1" indent="-341313"/>
            <a:r>
              <a:rPr lang="en-US" dirty="0"/>
              <a:t>cannot have the same name as a data table stored </a:t>
            </a:r>
            <a:br>
              <a:rPr lang="en-US" dirty="0"/>
            </a:br>
            <a:r>
              <a:rPr lang="en-US" dirty="0"/>
              <a:t>in the same SAS library.</a:t>
            </a:r>
          </a:p>
        </p:txBody>
      </p:sp>
      <p:pic>
        <p:nvPicPr>
          <p:cNvPr id="7" name="Picture 2" descr="\\sashq\root\dept\PSD\GRAPHICS\Illustrations\Data\SAS_data_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42" y="772878"/>
            <a:ext cx="1562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PROC SQL View</a:t>
            </a:r>
          </a:p>
        </p:txBody>
      </p:sp>
      <p:sp>
        <p:nvSpPr>
          <p:cNvPr id="12291" name="Rectangle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To create a PROC SQL view, use the CREATE VIEW statement.</a:t>
            </a:r>
          </a:p>
        </p:txBody>
      </p:sp>
      <p:sp>
        <p:nvSpPr>
          <p:cNvPr id="12293" name="Text Box 10"/>
          <p:cNvSpPr txBox="1">
            <a:spLocks noChangeArrowheads="1"/>
          </p:cNvSpPr>
          <p:nvPr/>
        </p:nvSpPr>
        <p:spPr bwMode="auto">
          <a:xfrm>
            <a:off x="493713" y="2395009"/>
            <a:ext cx="8286750" cy="396038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tIns="50800" rIns="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100" b="1" dirty="0">
                <a:solidFill>
                  <a:srgbClr val="000000"/>
                </a:solidFill>
                <a:latin typeface="Courier New" pitchFamily="49" charset="0"/>
              </a:rPr>
              <a:t>proc sql</a:t>
            </a:r>
            <a:r>
              <a:rPr lang="en-US" sz="2100" b="1" dirty="0">
                <a:latin typeface="Courier New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create view orion.tom_zhou as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select Employee_Name as Name format=$25.0,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Job_Title as Title format=$15.0,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Salary 'Annual Salary' format=comma10.2,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int((today()-Employee_Hire_Date)/365.25) 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   as YOS 'Years of Service'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from employee_addresses as a,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 employee_payroll as p,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 employee_organization as o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where a.Employee_ID=p.Employee_ID and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  o.Employee_ID=p.Employee_ID and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latin typeface="Courier New" pitchFamily="49" charset="0"/>
              </a:rPr>
              <a:t>            Manager_ID=120102;</a:t>
            </a:r>
          </a:p>
          <a:p>
            <a:pPr>
              <a:lnSpc>
                <a:spcPct val="85000"/>
              </a:lnSpc>
            </a:pPr>
            <a:r>
              <a:rPr lang="en-US" sz="2100" b="1" dirty="0">
                <a:solidFill>
                  <a:srgbClr val="000000"/>
                </a:solidFill>
                <a:latin typeface="Courier New" pitchFamily="49" charset="0"/>
              </a:rPr>
              <a:t>quit</a:t>
            </a:r>
            <a:r>
              <a:rPr lang="en-US" sz="2100" b="1" dirty="0">
                <a:latin typeface="Courier New" pitchFamily="49" charset="0"/>
              </a:rPr>
              <a:t>;</a:t>
            </a:r>
          </a:p>
        </p:txBody>
      </p:sp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s107d07</a:t>
            </a:r>
          </a:p>
        </p:txBody>
      </p:sp>
      <p:sp>
        <p:nvSpPr>
          <p:cNvPr id="12295" name="Rectangle 14"/>
          <p:cNvSpPr>
            <a:spLocks noChangeArrowheads="1"/>
          </p:cNvSpPr>
          <p:nvPr/>
        </p:nvSpPr>
        <p:spPr bwMode="auto">
          <a:xfrm>
            <a:off x="612775" y="1062038"/>
            <a:ext cx="8050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lIns="88900" tIns="88900" rIns="88900" bIns="88900"/>
          <a:lstStyle/>
          <a:p>
            <a:endParaRPr lang="en-US" noProof="1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796144" y="1546225"/>
            <a:ext cx="3863613" cy="923330"/>
          </a:xfrm>
          <a:prstGeom prst="rect">
            <a:avLst/>
          </a:prstGeom>
          <a:solidFill>
            <a:srgbClr val="CDD9E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107763" dir="2700001" algn="ctr" rotWithShape="0">
              <a:srgbClr val="000000">
                <a:alpha val="40000"/>
              </a:srgbClr>
            </a:outerShdw>
          </a:effectLst>
        </p:spPr>
        <p:txBody>
          <a:bodyPr wrap="square" tIns="152400" bIns="1524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000" b="1" dirty="0"/>
              <a:t>CREATE VIEW</a:t>
            </a:r>
            <a:r>
              <a:rPr lang="en-US" sz="2000" dirty="0"/>
              <a:t> </a:t>
            </a:r>
            <a:r>
              <a:rPr lang="en-US" sz="2000" i="1" dirty="0"/>
              <a:t>view-name </a:t>
            </a:r>
            <a:r>
              <a:rPr lang="en-US" sz="2000" b="1" dirty="0"/>
              <a:t>AS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b="1" dirty="0"/>
              <a:t>SELECT</a:t>
            </a:r>
            <a:r>
              <a:rPr lang="en-US" sz="2000" i="1" dirty="0"/>
              <a:t> </a:t>
            </a:r>
            <a:r>
              <a:rPr lang="en-US" sz="2000" b="1" dirty="0"/>
              <a:t>…;</a:t>
            </a:r>
          </a:p>
        </p:txBody>
      </p:sp>
      <p:sp>
        <p:nvSpPr>
          <p:cNvPr id="2" name="Rectangle 1"/>
          <p:cNvSpPr/>
          <p:nvPr>
            <p:custDataLst>
              <p:tags r:id="rId2"/>
            </p:custDataLst>
          </p:nvPr>
        </p:nvSpPr>
        <p:spPr bwMode="auto">
          <a:xfrm>
            <a:off x="567047" y="2708416"/>
            <a:ext cx="1823069" cy="272034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-742122" y="193481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 anchor="b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192" y="1483191"/>
            <a:ext cx="6968254" cy="3626634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16</a:t>
            </a:r>
            <a:r>
              <a:rPr lang="en-US" sz="1600" b="1" dirty="0">
                <a:latin typeface="SAS Monospace"/>
              </a:rPr>
              <a:t>   proc sql;</a:t>
            </a:r>
          </a:p>
          <a:p>
            <a:r>
              <a:rPr lang="en-US" sz="1600" b="1" dirty="0">
                <a:latin typeface="SAS Monospace"/>
              </a:rPr>
              <a:t>17   create view orion.tom_zhou as</a:t>
            </a:r>
          </a:p>
          <a:p>
            <a:r>
              <a:rPr lang="en-US" sz="1600" b="1" dirty="0">
                <a:latin typeface="SAS Monospace"/>
              </a:rPr>
              <a:t>18      select Employee_Name as Name format=$25.0,</a:t>
            </a:r>
          </a:p>
          <a:p>
            <a:r>
              <a:rPr lang="en-US" sz="1600" b="1" dirty="0">
                <a:latin typeface="SAS Monospace"/>
              </a:rPr>
              <a:t>19             Job_Title as Title format=$15.0,</a:t>
            </a:r>
          </a:p>
          <a:p>
            <a:r>
              <a:rPr lang="en-US" sz="1600" b="1" dirty="0">
                <a:latin typeface="SAS Monospace"/>
              </a:rPr>
              <a:t>20             Salary 'Annual Salary' format=comma10.2,</a:t>
            </a:r>
          </a:p>
          <a:p>
            <a:r>
              <a:rPr lang="en-US" sz="1600" b="1" dirty="0">
                <a:latin typeface="SAS Monospace"/>
              </a:rPr>
              <a:t>21             int((today()-Employee_Hire_Date)/365.25)</a:t>
            </a:r>
          </a:p>
          <a:p>
            <a:r>
              <a:rPr lang="en-US" sz="1600" b="1" dirty="0">
                <a:latin typeface="SAS Monospace"/>
              </a:rPr>
              <a:t>22                as YOS 'Years of Service'</a:t>
            </a:r>
          </a:p>
          <a:p>
            <a:r>
              <a:rPr lang="en-US" sz="1600" b="1" dirty="0">
                <a:latin typeface="SAS Monospace"/>
              </a:rPr>
              <a:t>23         from employee_addresses as a,</a:t>
            </a:r>
          </a:p>
          <a:p>
            <a:r>
              <a:rPr lang="en-US" sz="1600" b="1" dirty="0">
                <a:latin typeface="SAS Monospace"/>
              </a:rPr>
              <a:t>24              employee_payroll as p,</a:t>
            </a:r>
          </a:p>
          <a:p>
            <a:r>
              <a:rPr lang="en-US" sz="1600" b="1" dirty="0">
                <a:latin typeface="SAS Monospace"/>
              </a:rPr>
              <a:t>25              employee_organization as o</a:t>
            </a:r>
          </a:p>
          <a:p>
            <a:r>
              <a:rPr lang="en-US" sz="1600" b="1" dirty="0">
                <a:latin typeface="SAS Monospace"/>
              </a:rPr>
              <a:t>26         where a.Employee_ID=p.Employee_ID and</a:t>
            </a:r>
          </a:p>
          <a:p>
            <a:r>
              <a:rPr lang="en-US" sz="1600" b="1" dirty="0">
                <a:latin typeface="SAS Monospace"/>
              </a:rPr>
              <a:t>27               o.Employee_ID=p.Employee_ID and</a:t>
            </a:r>
          </a:p>
          <a:p>
            <a:r>
              <a:rPr lang="en-US" sz="1600" b="1" dirty="0">
                <a:latin typeface="SAS Monospace"/>
              </a:rPr>
              <a:t>28               Manager_ID=120102;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SQL view ORION.TOM_ZHOU has been defined.</a:t>
            </a:r>
          </a:p>
        </p:txBody>
      </p:sp>
      <p:sp>
        <p:nvSpPr>
          <p:cNvPr id="4" name="Rectangle 3"/>
          <p:cNvSpPr/>
          <p:nvPr>
            <p:custDataLst>
              <p:tags r:id="rId1"/>
            </p:custDataLst>
          </p:nvPr>
        </p:nvSpPr>
        <p:spPr bwMode="auto">
          <a:xfrm>
            <a:off x="791092" y="4742011"/>
            <a:ext cx="5670614" cy="243840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Log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indent="-346075"/>
            <a:r>
              <a:rPr lang="en-US" dirty="0"/>
              <a:t>Partial SAS Log</a:t>
            </a:r>
          </a:p>
        </p:txBody>
      </p:sp>
    </p:spTree>
    <p:extLst>
      <p:ext uri="{BB962C8B-B14F-4D97-AF65-F5344CB8AC3E}">
        <p14:creationId xmlns:p14="http://schemas.microsoft.com/office/powerpoint/2010/main" val="101072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a PROC SQL 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481637"/>
          </a:xfrm>
        </p:spPr>
        <p:txBody>
          <a:bodyPr/>
          <a:lstStyle/>
          <a:p>
            <a:r>
              <a:rPr lang="en-US" dirty="0"/>
              <a:t>ANSI standards specify that the view must reside </a:t>
            </a:r>
            <a:br>
              <a:rPr lang="en-US" dirty="0"/>
            </a:br>
            <a:r>
              <a:rPr lang="en-US" dirty="0"/>
              <a:t>in the same SAS library as the contributing table or tables.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40258" y="2182353"/>
            <a:ext cx="4060131" cy="3681119"/>
            <a:chOff x="2955926" y="3409760"/>
            <a:chExt cx="4060131" cy="2265305"/>
          </a:xfrm>
        </p:grpSpPr>
        <p:sp>
          <p:nvSpPr>
            <p:cNvPr id="5" name="File"/>
            <p:cNvSpPr>
              <a:spLocks noEditPoints="1" noChangeArrowheads="1"/>
            </p:cNvSpPr>
            <p:nvPr/>
          </p:nvSpPr>
          <p:spPr bwMode="auto">
            <a:xfrm>
              <a:off x="2980098" y="3409760"/>
              <a:ext cx="4035959" cy="2265305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noProof="1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55926" y="3782824"/>
              <a:ext cx="3329369" cy="246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b="1" dirty="0">
                  <a:solidFill>
                    <a:srgbClr val="0000FF"/>
                  </a:solidFill>
                  <a:latin typeface="Courier New" pitchFamily="49" charset="0"/>
                </a:rPr>
                <a:t>libname=orion</a:t>
              </a: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3597964" y="4135056"/>
              <a:ext cx="3047416" cy="299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med" len="lg"/>
                  <a:tailEnd type="none" w="med" len="lg"/>
                </a14:hiddenLine>
              </a:ext>
            </a:extLst>
          </p:spPr>
          <p:txBody>
            <a:bodyPr wrap="square" lIns="88900" tIns="88900" rIns="88900" bIns="889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2000" b="1" dirty="0">
                  <a:latin typeface="Courier New" pitchFamily="49" charset="0"/>
                </a:rPr>
                <a:t>Employee_Addresses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3674948" y="5227614"/>
              <a:ext cx="2044536" cy="299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 type="none" w="med" len="lg"/>
                  <a:tailEnd type="none" w="med" len="lg"/>
                </a14:hiddenLine>
              </a:ext>
            </a:extLst>
          </p:spPr>
          <p:txBody>
            <a:bodyPr wrap="square" lIns="88900" tIns="88900" rIns="88900" bIns="889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2000" b="1" dirty="0">
                  <a:latin typeface="Courier New" pitchFamily="49" charset="0"/>
                </a:rPr>
                <a:t>Tom_Zhou</a:t>
              </a:r>
            </a:p>
          </p:txBody>
        </p:sp>
        <p:sp>
          <p:nvSpPr>
            <p:cNvPr id="11" name="Text Box 27"/>
            <p:cNvSpPr txBox="1">
              <a:spLocks noChangeArrowheads="1"/>
            </p:cNvSpPr>
            <p:nvPr/>
          </p:nvSpPr>
          <p:spPr bwMode="auto">
            <a:xfrm>
              <a:off x="4935679" y="3500229"/>
              <a:ext cx="182693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Courier New" pitchFamily="49" charset="0"/>
                </a:rPr>
                <a:t>s:\workshop</a:t>
              </a:r>
              <a:endParaRPr lang="en-US" sz="2000" dirty="0">
                <a:latin typeface="Courier New" pitchFamily="49" charset="0"/>
              </a:endParaRPr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182251" y="4559753"/>
            <a:ext cx="3454233" cy="4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squar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dirty="0">
                <a:latin typeface="Courier New" pitchFamily="49" charset="0"/>
              </a:rPr>
              <a:t>Employee_Organization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3193247" y="3948567"/>
            <a:ext cx="3053707" cy="4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squar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dirty="0">
                <a:latin typeface="Courier New" pitchFamily="49" charset="0"/>
              </a:rPr>
              <a:t>Employee_Payroll</a:t>
            </a:r>
          </a:p>
        </p:txBody>
      </p:sp>
      <p:pic>
        <p:nvPicPr>
          <p:cNvPr id="18" name="Picture 2" descr="\\sashq\root\dept\PSD\GRAPHICS\Illustrations\Data\SAS_data_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61" y="5136364"/>
            <a:ext cx="509819" cy="4973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5" y="3343252"/>
            <a:ext cx="516050" cy="5019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5" y="3933969"/>
            <a:ext cx="516050" cy="5019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5" y="4545155"/>
            <a:ext cx="516050" cy="5019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the Source Tables: ANSI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481637"/>
          </a:xfrm>
        </p:spPr>
        <p:txBody>
          <a:bodyPr/>
          <a:lstStyle/>
          <a:p>
            <a:r>
              <a:rPr lang="en-US" dirty="0"/>
              <a:t>In PROC SQL, the default libref for the table (or tables) </a:t>
            </a:r>
            <a:br>
              <a:rPr lang="en-US" dirty="0"/>
            </a:br>
            <a:r>
              <a:rPr lang="en-US" dirty="0"/>
              <a:t>in the FROM clause is the libref of the library that contains the view. When the view and data source are in the same location, you specify a one-level name for the table </a:t>
            </a:r>
            <a:br>
              <a:rPr lang="en-US" dirty="0"/>
            </a:br>
            <a:r>
              <a:rPr lang="en-US" dirty="0"/>
              <a:t>(or tables) in the FROM clause.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088" y="3173810"/>
            <a:ext cx="6811160" cy="1749197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create view orion.tom_zhou as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…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from employee_addresses as a,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employee_payroll as p,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employee_organization as o</a:t>
            </a:r>
          </a:p>
        </p:txBody>
      </p:sp>
    </p:spTree>
    <p:extLst>
      <p:ext uri="{BB962C8B-B14F-4D97-AF65-F5344CB8AC3E}">
        <p14:creationId xmlns:p14="http://schemas.microsoft.com/office/powerpoint/2010/main" val="1925161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7.04 Short </a:t>
            </a:r>
            <a:r>
              <a:rPr lang="en-US" dirty="0"/>
              <a:t>Answer Poll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indent="-346075"/>
            <a:r>
              <a:rPr lang="en-US" dirty="0"/>
              <a:t>Open and submit </a:t>
            </a:r>
            <a:r>
              <a:rPr lang="en-US" b="1" dirty="0"/>
              <a:t>s107a02</a:t>
            </a:r>
            <a:r>
              <a:rPr lang="en-US" dirty="0"/>
              <a:t>. View the results in the log.</a:t>
            </a:r>
          </a:p>
          <a:p>
            <a:pPr indent="-346075"/>
            <a:endParaRPr lang="en-US" dirty="0"/>
          </a:p>
          <a:p>
            <a:pPr indent="-346075"/>
            <a:r>
              <a:rPr lang="en-US" dirty="0"/>
              <a:t>Why was the SQL view not created?</a:t>
            </a:r>
          </a:p>
          <a:p>
            <a:pPr marL="0" indent="0"/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7.04 Short </a:t>
            </a:r>
            <a:r>
              <a:rPr lang="en-US" dirty="0"/>
              <a:t>Answer Poll – Correct Answer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indent="-346075"/>
            <a:r>
              <a:rPr lang="en-US" dirty="0"/>
              <a:t>Open and submit </a:t>
            </a:r>
            <a:r>
              <a:rPr lang="en-US" b="1" dirty="0"/>
              <a:t>s107a02</a:t>
            </a:r>
            <a:r>
              <a:rPr lang="en-US" dirty="0"/>
              <a:t>. View the results in the log.</a:t>
            </a:r>
          </a:p>
          <a:p>
            <a:pPr indent="-346075"/>
            <a:endParaRPr lang="en-US" dirty="0"/>
          </a:p>
          <a:p>
            <a:pPr indent="-346075"/>
            <a:r>
              <a:rPr lang="en-US" dirty="0"/>
              <a:t>Why was the SQL view not created?</a:t>
            </a:r>
            <a:r>
              <a:rPr lang="en-US" b="1" dirty="0"/>
              <a:t> </a:t>
            </a:r>
          </a:p>
          <a:p>
            <a:pPr indent="-346075"/>
            <a:r>
              <a:rPr lang="en-US" b="1" dirty="0"/>
              <a:t>The PROC SQL view cannot have the same name </a:t>
            </a:r>
            <a:br>
              <a:rPr lang="en-US" b="1" dirty="0"/>
            </a:br>
            <a:r>
              <a:rPr lang="en-US" b="1" dirty="0"/>
              <a:t>as the data table stored in the same library.</a:t>
            </a:r>
            <a:endParaRPr lang="en-US" dirty="0"/>
          </a:p>
          <a:p>
            <a:pPr marL="0" indent="0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65738" y="3557209"/>
            <a:ext cx="4060131" cy="2599751"/>
            <a:chOff x="2540258" y="3496249"/>
            <a:chExt cx="4060131" cy="2599751"/>
          </a:xfrm>
        </p:grpSpPr>
        <p:grpSp>
          <p:nvGrpSpPr>
            <p:cNvPr id="18" name="Group 17"/>
            <p:cNvGrpSpPr/>
            <p:nvPr/>
          </p:nvGrpSpPr>
          <p:grpSpPr>
            <a:xfrm>
              <a:off x="2540258" y="3496249"/>
              <a:ext cx="4060131" cy="2599751"/>
              <a:chOff x="2540258" y="3496249"/>
              <a:chExt cx="4060131" cy="2599751"/>
            </a:xfrm>
          </p:grpSpPr>
          <p:sp>
            <p:nvSpPr>
              <p:cNvPr id="5" name="File"/>
              <p:cNvSpPr>
                <a:spLocks noEditPoints="1" noChangeArrowheads="1"/>
              </p:cNvSpPr>
              <p:nvPr/>
            </p:nvSpPr>
            <p:spPr bwMode="auto">
              <a:xfrm>
                <a:off x="2564430" y="3496249"/>
                <a:ext cx="4035959" cy="2599751"/>
              </a:xfrm>
              <a:custGeom>
                <a:avLst/>
                <a:gdLst>
                  <a:gd name="T0" fmla="*/ 10981 w 21600"/>
                  <a:gd name="T1" fmla="*/ 324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0 w 21600"/>
                  <a:gd name="T9" fmla="*/ 21600 h 21600"/>
                  <a:gd name="T10" fmla="*/ 21600 w 21600"/>
                  <a:gd name="T11" fmla="*/ 21600 h 21600"/>
                  <a:gd name="T12" fmla="*/ 1086 w 21600"/>
                  <a:gd name="T13" fmla="*/ 4628 h 21600"/>
                  <a:gd name="T14" fmla="*/ 20635 w 21600"/>
                  <a:gd name="T15" fmla="*/ 202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21600" h="21600">
                    <a:moveTo>
                      <a:pt x="19790" y="3240"/>
                    </a:moveTo>
                    <a:cubicBezTo>
                      <a:pt x="10981" y="3240"/>
                      <a:pt x="9171" y="3240"/>
                      <a:pt x="9050" y="3086"/>
                    </a:cubicBezTo>
                    <a:cubicBezTo>
                      <a:pt x="9050" y="2931"/>
                      <a:pt x="8930" y="2777"/>
                      <a:pt x="8930" y="2469"/>
                    </a:cubicBezTo>
                    <a:cubicBezTo>
                      <a:pt x="8930" y="2160"/>
                      <a:pt x="8809" y="1851"/>
                      <a:pt x="8688" y="1389"/>
                    </a:cubicBezTo>
                    <a:cubicBezTo>
                      <a:pt x="8568" y="1080"/>
                      <a:pt x="8326" y="771"/>
                      <a:pt x="8085" y="463"/>
                    </a:cubicBezTo>
                    <a:cubicBezTo>
                      <a:pt x="7723" y="154"/>
                      <a:pt x="7361" y="0"/>
                      <a:pt x="7361" y="0"/>
                    </a:cubicBezTo>
                    <a:cubicBezTo>
                      <a:pt x="7361" y="0"/>
                      <a:pt x="2293" y="0"/>
                      <a:pt x="2051" y="154"/>
                    </a:cubicBezTo>
                    <a:cubicBezTo>
                      <a:pt x="1689" y="309"/>
                      <a:pt x="1448" y="463"/>
                      <a:pt x="1327" y="771"/>
                    </a:cubicBezTo>
                    <a:cubicBezTo>
                      <a:pt x="1207" y="1080"/>
                      <a:pt x="1086" y="1389"/>
                      <a:pt x="965" y="1697"/>
                    </a:cubicBezTo>
                    <a:cubicBezTo>
                      <a:pt x="845" y="2160"/>
                      <a:pt x="724" y="2314"/>
                      <a:pt x="724" y="2469"/>
                    </a:cubicBezTo>
                    <a:cubicBezTo>
                      <a:pt x="603" y="2623"/>
                      <a:pt x="603" y="2777"/>
                      <a:pt x="483" y="2931"/>
                    </a:cubicBezTo>
                    <a:cubicBezTo>
                      <a:pt x="483" y="3086"/>
                      <a:pt x="362" y="3240"/>
                      <a:pt x="241" y="3240"/>
                    </a:cubicBezTo>
                    <a:lnTo>
                      <a:pt x="0" y="3394"/>
                    </a:lnTo>
                    <a:lnTo>
                      <a:pt x="0" y="3703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981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lnTo>
                      <a:pt x="21600" y="5246"/>
                    </a:lnTo>
                    <a:lnTo>
                      <a:pt x="21600" y="4783"/>
                    </a:lnTo>
                    <a:cubicBezTo>
                      <a:pt x="21479" y="4320"/>
                      <a:pt x="21359" y="4011"/>
                      <a:pt x="21117" y="3703"/>
                    </a:cubicBezTo>
                    <a:cubicBezTo>
                      <a:pt x="20876" y="3549"/>
                      <a:pt x="20514" y="3394"/>
                      <a:pt x="20152" y="3240"/>
                    </a:cubicBez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noProof="1"/>
              </a:p>
            </p:txBody>
          </p:sp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2540258" y="3924392"/>
                <a:ext cx="3329369" cy="282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 b="1" dirty="0">
                    <a:solidFill>
                      <a:srgbClr val="0000FF"/>
                    </a:solidFill>
                    <a:latin typeface="Courier New" pitchFamily="49" charset="0"/>
                  </a:rPr>
                  <a:t>libname=orion</a:t>
                </a:r>
              </a:p>
            </p:txBody>
          </p:sp>
          <p:sp>
            <p:nvSpPr>
              <p:cNvPr id="7" name="Text Box 13"/>
              <p:cNvSpPr txBox="1">
                <a:spLocks noChangeArrowheads="1"/>
              </p:cNvSpPr>
              <p:nvPr/>
            </p:nvSpPr>
            <p:spPr bwMode="auto">
              <a:xfrm>
                <a:off x="3182296" y="4663907"/>
                <a:ext cx="3047416" cy="344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med" len="lg"/>
                    <a:tailEnd type="none" w="med" len="lg"/>
                  </a14:hiddenLine>
                </a:ext>
              </a:extLst>
            </p:spPr>
            <p:txBody>
              <a:bodyPr wrap="square" lIns="88900" tIns="88900" rIns="88900" bIns="8890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r>
                  <a:rPr lang="en-US" sz="2000" b="1" dirty="0">
                    <a:latin typeface="Courier New" pitchFamily="49" charset="0"/>
                  </a:rPr>
                  <a:t>Customer</a:t>
                </a:r>
              </a:p>
            </p:txBody>
          </p:sp>
          <p:sp>
            <p:nvSpPr>
              <p:cNvPr id="9" name="Text Box 27"/>
              <p:cNvSpPr txBox="1">
                <a:spLocks noChangeArrowheads="1"/>
              </p:cNvSpPr>
              <p:nvPr/>
            </p:nvSpPr>
            <p:spPr bwMode="auto">
              <a:xfrm>
                <a:off x="4520011" y="3600075"/>
                <a:ext cx="1826933" cy="353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 b="1" dirty="0">
                    <a:latin typeface="Courier New" pitchFamily="49" charset="0"/>
                  </a:rPr>
                  <a:t>s:\workshop</a:t>
                </a:r>
                <a:endParaRPr lang="en-US" sz="2000" dirty="0">
                  <a:latin typeface="Courier New" pitchFamily="49" charset="0"/>
                </a:endParaRPr>
              </a:p>
            </p:txBody>
          </p:sp>
        </p:grp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3193247" y="5262463"/>
              <a:ext cx="3053707" cy="4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med" len="lg"/>
                  <a:tailEnd type="none" w="med" len="lg"/>
                </a14:hiddenLine>
              </a:ext>
            </a:extLst>
          </p:spPr>
          <p:txBody>
            <a:bodyPr wrap="square" lIns="88900" tIns="88900" rIns="88900" bIns="889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2000" b="1" dirty="0">
                  <a:latin typeface="Courier New" pitchFamily="49" charset="0"/>
                </a:rPr>
                <a:t>Customer</a:t>
              </a:r>
            </a:p>
          </p:txBody>
        </p:sp>
        <p:pic>
          <p:nvPicPr>
            <p:cNvPr id="12" name="Picture 2" descr="\\sashq\root\dept\PSD\GRAPHICS\Illustrations\Data\SAS_data_view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565" y="5234241"/>
              <a:ext cx="509819" cy="49738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sashq\root\dept\PSD\GRAPHICS\Illustrations\Data\dataset_STANDAR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246" y="4633868"/>
              <a:ext cx="516050" cy="5019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&quot;No&quot; Symbol 1"/>
            <p:cNvSpPr/>
            <p:nvPr/>
          </p:nvSpPr>
          <p:spPr bwMode="auto">
            <a:xfrm>
              <a:off x="3818356" y="5126621"/>
              <a:ext cx="991354" cy="758995"/>
            </a:xfrm>
            <a:prstGeom prst="noSmoking">
              <a:avLst/>
            </a:prstGeom>
            <a:solidFill>
              <a:srgbClr val="FF0000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 bwMode="auto">
          <a:xfrm>
            <a:off x="1600200" y="35814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rtlCol="0" anchor="b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68511" y="4724867"/>
            <a:ext cx="5483919" cy="671979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88900" bIns="88900">
            <a:spAutoFit/>
          </a:bodyPr>
          <a:lstStyle/>
          <a:p>
            <a:r>
              <a:rPr lang="en-US" sz="1600" b="1" dirty="0">
                <a:solidFill>
                  <a:srgbClr val="960000"/>
                </a:solidFill>
                <a:latin typeface="SAS Monospace" panose="020B0609020202020204" pitchFamily="49" charset="0"/>
              </a:rPr>
              <a:t>ERROR: Unable to create ORION.CUSTOMER.VIEW because ORION.CUSTOMER.DATA already exists.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55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89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View</a:t>
            </a:r>
          </a:p>
        </p:txBody>
      </p:sp>
      <p:sp>
        <p:nvSpPr>
          <p:cNvPr id="13315" name="Rectangle 891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Tx/>
              <a:buFontTx/>
              <a:buNone/>
            </a:pPr>
            <a:r>
              <a:rPr lang="en-US" dirty="0"/>
              <a:t>Tom can use the view to produce simple reports.</a:t>
            </a:r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sz="1200" dirty="0"/>
          </a:p>
          <a:p>
            <a:pPr marL="0" indent="0">
              <a:buClrTx/>
              <a:buFontTx/>
              <a:buNone/>
            </a:pPr>
            <a:r>
              <a:rPr lang="en-US" dirty="0"/>
              <a:t>Partial PROC SQL Output (executed 05SEP2012)</a:t>
            </a:r>
          </a:p>
        </p:txBody>
      </p:sp>
      <p:sp>
        <p:nvSpPr>
          <p:cNvPr id="13317" name="Text Box 8907"/>
          <p:cNvSpPr txBox="1">
            <a:spLocks noChangeArrowheads="1"/>
          </p:cNvSpPr>
          <p:nvPr/>
        </p:nvSpPr>
        <p:spPr bwMode="auto">
          <a:xfrm>
            <a:off x="685800" y="1605766"/>
            <a:ext cx="7772400" cy="1541448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title "Tom Zhou's Direct Reports";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title2 "By Title and Years of Service";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select *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   from orion.tom_zhou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   order by Title desc, YOS desc;</a:t>
            </a:r>
          </a:p>
        </p:txBody>
      </p:sp>
      <p:sp>
        <p:nvSpPr>
          <p:cNvPr id="13318" name="Rectangle 8910"/>
          <p:cNvSpPr>
            <a:spLocks noChangeArrowheads="1"/>
          </p:cNvSpPr>
          <p:nvPr/>
        </p:nvSpPr>
        <p:spPr bwMode="auto">
          <a:xfrm>
            <a:off x="678180" y="3843020"/>
            <a:ext cx="7937500" cy="24622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med" len="lg"/>
            <a:tailEnd type="none" w="med" len="lg"/>
          </a:ln>
        </p:spPr>
        <p:txBody>
          <a:bodyPr wrap="none" lIns="88900" tIns="50800" rIns="88900" bIns="5080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Tom Zhou's Direct Reports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By Title and Years of Service</a:t>
            </a:r>
          </a:p>
          <a:p>
            <a:pPr algn="ctr"/>
            <a:endParaRPr lang="en-US" sz="800" b="1" dirty="0">
              <a:solidFill>
                <a:srgbClr val="000000"/>
              </a:solidFill>
              <a:latin typeface="SAS Monospace" pitchFamily="49" charset="0"/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                                       Annual  Years of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Name                       Title                Salary   Service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ƒƒƒƒƒƒƒƒƒƒƒƒƒƒƒƒƒƒƒƒƒƒƒƒƒƒƒƒƒƒƒƒƒƒƒƒƒƒƒƒƒƒƒƒƒƒƒƒƒƒƒƒƒƒƒƒƒƒƒƒƒƒƒƒ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Nowd, Fadi                 Sales Rep. IV     30,660.00        34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Hofmeister, Fong           Sales Rep. IV     32,040.00        29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Phoumirath, Lynelle        Sales Rep. IV     30,765.00        22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Platts, Alexei             Sales Rep. IV     32,490.00        10</a:t>
            </a:r>
          </a:p>
        </p:txBody>
      </p:sp>
      <p:sp>
        <p:nvSpPr>
          <p:cNvPr id="13319" name="Text Box 8905"/>
          <p:cNvSpPr txBox="1">
            <a:spLocks noChangeArrowheads="1"/>
          </p:cNvSpPr>
          <p:nvPr/>
        </p:nvSpPr>
        <p:spPr bwMode="auto">
          <a:xfrm>
            <a:off x="8035900" y="6383338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s107d08</a:t>
            </a:r>
          </a:p>
        </p:txBody>
      </p:sp>
      <p:sp>
        <p:nvSpPr>
          <p:cNvPr id="2" name="Rectangle 1"/>
          <p:cNvSpPr/>
          <p:nvPr>
            <p:custDataLst>
              <p:tags r:id="rId1"/>
            </p:custDataLst>
          </p:nvPr>
        </p:nvSpPr>
        <p:spPr bwMode="auto">
          <a:xfrm>
            <a:off x="2054520" y="2511530"/>
            <a:ext cx="2482850" cy="284988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View</a:t>
            </a:r>
          </a:p>
        </p:txBody>
      </p:sp>
      <p:sp>
        <p:nvSpPr>
          <p:cNvPr id="14339" name="Rectangle 2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ClrTx/>
              <a:buFontTx/>
              <a:buNone/>
            </a:pPr>
            <a:r>
              <a:rPr lang="en-US" dirty="0"/>
              <a:t>Tom can also use the view to produce simple descriptive statistics to help him better manage his group.</a:t>
            </a:r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dirty="0"/>
          </a:p>
          <a:p>
            <a:pPr marL="0" indent="0">
              <a:buClrTx/>
              <a:buFontTx/>
              <a:buNone/>
            </a:pPr>
            <a:endParaRPr lang="en-US" sz="1400" dirty="0"/>
          </a:p>
          <a:p>
            <a:pPr marL="0" indent="0">
              <a:buClrTx/>
              <a:buFontTx/>
              <a:buNone/>
            </a:pPr>
            <a:r>
              <a:rPr lang="en-US" dirty="0"/>
              <a:t>PROC MEANS Output</a:t>
            </a:r>
          </a:p>
        </p:txBody>
      </p:sp>
      <p:sp>
        <p:nvSpPr>
          <p:cNvPr id="14341" name="Text Box 13"/>
          <p:cNvSpPr txBox="1">
            <a:spLocks noChangeArrowheads="1"/>
          </p:cNvSpPr>
          <p:nvPr/>
        </p:nvSpPr>
        <p:spPr bwMode="auto">
          <a:xfrm>
            <a:off x="700088" y="1847850"/>
            <a:ext cx="7758112" cy="15605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200" b="1" dirty="0">
                <a:latin typeface="Courier New" pitchFamily="49" charset="0"/>
              </a:rPr>
              <a:t>title "Tom Zhou's Group - Salary Statistics";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latin typeface="Courier New" pitchFamily="49" charset="0"/>
              </a:rPr>
              <a:t>proc means data=orion.tom_zhou min mean max;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latin typeface="Courier New" pitchFamily="49" charset="0"/>
              </a:rPr>
              <a:t>   </a:t>
            </a: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var</a:t>
            </a:r>
            <a:r>
              <a:rPr lang="en-US" sz="2200" b="1" dirty="0">
                <a:latin typeface="Courier New" pitchFamily="49" charset="0"/>
              </a:rPr>
              <a:t> salary;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latin typeface="Courier New" pitchFamily="49" charset="0"/>
              </a:rPr>
              <a:t>   class title;</a:t>
            </a:r>
          </a:p>
          <a:p>
            <a:pPr>
              <a:lnSpc>
                <a:spcPct val="85000"/>
              </a:lnSpc>
            </a:pPr>
            <a:r>
              <a:rPr lang="en-US" sz="2200" b="1" dirty="0">
                <a:latin typeface="Courier New" pitchFamily="49" charset="0"/>
              </a:rPr>
              <a:t>run;</a:t>
            </a:r>
          </a:p>
        </p:txBody>
      </p:sp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s107d08</a:t>
            </a:r>
          </a:p>
        </p:txBody>
      </p:sp>
      <p:sp>
        <p:nvSpPr>
          <p:cNvPr id="14343" name="Text Box 12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14344" name="Rectangle 15"/>
          <p:cNvSpPr>
            <a:spLocks noChangeArrowheads="1"/>
          </p:cNvSpPr>
          <p:nvPr/>
        </p:nvSpPr>
        <p:spPr bwMode="auto">
          <a:xfrm>
            <a:off x="685800" y="3797888"/>
            <a:ext cx="6369050" cy="28289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med" len="lg"/>
            <a:tailEnd type="none" w="med" len="lg"/>
          </a:ln>
        </p:spPr>
        <p:txBody>
          <a:bodyPr wrap="none" lIns="88900" tIns="50800" rIns="88900" bIns="5080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Tom Zhou's Group - Salary Statistics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The MEANS Procedure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Analysis Variable : Salary Annual Salary</a:t>
            </a:r>
          </a:p>
          <a:p>
            <a:pPr algn="ctr"/>
            <a:endParaRPr lang="en-US" sz="1600" b="1" dirty="0">
              <a:solidFill>
                <a:srgbClr val="000000"/>
              </a:solidFill>
              <a:latin typeface="SAS Monospace" pitchFamily="49" charset="0"/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Title           N Obs   Minimum      Mean   Maximum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ƒƒƒƒƒƒƒƒƒƒƒƒƒƒƒƒƒƒƒƒƒƒƒƒƒƒƒƒƒƒƒƒƒƒƒƒƒƒƒƒƒƒƒƒƒƒƒƒƒƒƒ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Sales Rep. I       18  25185.00  26466.67  27260.00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Sales Rep. II      13  26165.00  27123.46  28100.00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Sales Rep. III     12  28135.00  29895.42  36605.00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Sales Rep. IV       5  30660.00  31369.00  32490.00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ƒƒƒƒƒƒƒƒƒƒƒƒƒƒƒƒƒƒƒƒƒƒƒƒƒƒƒƒƒƒƒƒƒƒƒƒƒƒƒƒƒƒƒƒƒƒƒƒƒƒƒ</a:t>
            </a:r>
          </a:p>
        </p:txBody>
      </p:sp>
      <p:sp>
        <p:nvSpPr>
          <p:cNvPr id="2" name="Rectangle 1"/>
          <p:cNvSpPr/>
          <p:nvPr>
            <p:custDataLst>
              <p:tags r:id="rId1"/>
            </p:custDataLst>
          </p:nvPr>
        </p:nvSpPr>
        <p:spPr bwMode="auto">
          <a:xfrm>
            <a:off x="3443288" y="2183638"/>
            <a:ext cx="2355914" cy="284988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3" y="2592371"/>
            <a:ext cx="8814061" cy="39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Scenario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You created a PROC SQL view to provide Tom Zhou access to personnel data for his direct reports.</a:t>
            </a:r>
          </a:p>
          <a:p>
            <a:pPr marL="0" indent="0"/>
            <a:r>
              <a:rPr lang="en-US" dirty="0"/>
              <a:t>Tom copied his view to a folder on his hard drive. </a:t>
            </a:r>
            <a:br>
              <a:rPr lang="en-US" dirty="0"/>
            </a:br>
            <a:r>
              <a:rPr lang="en-US" dirty="0"/>
              <a:t>Now Tom reports that the view does not work anymore, and he asked for your help to resolve the problem.</a:t>
            </a:r>
          </a:p>
        </p:txBody>
      </p:sp>
      <p:pic>
        <p:nvPicPr>
          <p:cNvPr id="6" name="Picture 2" descr="\\sashq\root\dept\PSD\GRAPHICS\Illustrations\Data\SAS_data_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12" y="3779342"/>
            <a:ext cx="15621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\sashq\root\dept\PSD\GRAPHICS\Illustrations\Arrows\arrow_med_r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60" y="4336553"/>
            <a:ext cx="676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5697124" y="4202410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\\sashq\root\dept\PSD\GRAPHICS\Illustrations\Checks and X Marks\CheckMark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84" y="4132515"/>
            <a:ext cx="766270" cy="8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\\sashq\root\dept\PSD\GRAPHICS\Illustrations\Computers\computer_datastep_small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68" y="3717925"/>
            <a:ext cx="1744663" cy="1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4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2" y="2601797"/>
            <a:ext cx="8804635" cy="39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Scenario: Method 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09613" y="1066800"/>
            <a:ext cx="7824787" cy="5497513"/>
          </a:xfrm>
        </p:spPr>
        <p:txBody>
          <a:bodyPr/>
          <a:lstStyle/>
          <a:p>
            <a:pPr>
              <a:tabLst>
                <a:tab pos="1492250" algn="l"/>
              </a:tabLst>
            </a:pPr>
            <a:r>
              <a:rPr lang="en-US" dirty="0"/>
              <a:t>Management wants to recognize employee birthdays. You need to write code to generate a table with each employee’s birth month. Existing tables contain the columns and rows that you need.</a:t>
            </a:r>
          </a:p>
        </p:txBody>
      </p:sp>
      <p:pic>
        <p:nvPicPr>
          <p:cNvPr id="14" name="Picture 2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30" y="3087385"/>
            <a:ext cx="1390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814408" y="3716035"/>
            <a:ext cx="1510350" cy="1186826"/>
            <a:chOff x="7685563" y="1092642"/>
            <a:chExt cx="1510350" cy="1186826"/>
          </a:xfrm>
        </p:grpSpPr>
        <p:sp>
          <p:nvSpPr>
            <p:cNvPr id="16" name="TextBox 15"/>
            <p:cNvSpPr txBox="1"/>
            <p:nvPr/>
          </p:nvSpPr>
          <p:spPr>
            <a:xfrm>
              <a:off x="7685563" y="1092642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PROC SQL</a:t>
              </a:r>
            </a:p>
          </p:txBody>
        </p:sp>
        <p:pic>
          <p:nvPicPr>
            <p:cNvPr id="19" name="Picture 2" descr="\\sashq\root\dept\PSD\GRAPHICS\Illustrations\Programming\procste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323" y="1403168"/>
              <a:ext cx="12668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03" y="3788436"/>
            <a:ext cx="1390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3" descr="\\sashq\root\dept\PSD\GRAPHICS\Illustrations\Arrows\arrow_blue_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774">
            <a:off x="5371589" y="4125777"/>
            <a:ext cx="6778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30" y="4592335"/>
            <a:ext cx="1390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\sashq\root\dept\PSD\GRAPHICS\Illustrations\Arrows\arrow_sw_righ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142">
            <a:off x="2858638" y="3554110"/>
            <a:ext cx="800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sashq\root\dept\PSD\GRAPHICS\Illustrations\Arrows\arrow_sw_lef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5307">
            <a:off x="2858638" y="4919648"/>
            <a:ext cx="8001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19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Problem</a:t>
            </a:r>
          </a:p>
        </p:txBody>
      </p:sp>
      <p:sp>
        <p:nvSpPr>
          <p:cNvPr id="11267" name="Rectangle 10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394325"/>
          </a:xfrm>
        </p:spPr>
        <p:txBody>
          <a:bodyPr/>
          <a:lstStyle/>
          <a:p>
            <a:pPr marL="0" indent="0"/>
            <a:r>
              <a:rPr lang="en-US" dirty="0"/>
              <a:t>Tom submitted the following: </a:t>
            </a:r>
          </a:p>
          <a:p>
            <a:pPr marL="0" indent="0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798" y="1573491"/>
            <a:ext cx="7548541" cy="300492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/>
              </a:rPr>
              <a:t>libname</a:t>
            </a:r>
            <a:r>
              <a:rPr lang="en-US" b="1" dirty="0"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orion</a:t>
            </a:r>
            <a:r>
              <a:rPr lang="en-US" b="1" dirty="0">
                <a:latin typeface="Courier New"/>
              </a:rPr>
              <a:t> 'c:\temp';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title "Tom Zhou's Direct Reports";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title2 "By Title and Years of Service";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select *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from orion.tom_zhou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order by Title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desc</a:t>
            </a:r>
            <a:r>
              <a:rPr lang="en-US" b="1" dirty="0">
                <a:latin typeface="Courier New"/>
              </a:rPr>
              <a:t>, YOS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desc</a:t>
            </a:r>
            <a:r>
              <a:rPr lang="en-US" b="1" dirty="0">
                <a:latin typeface="Courier New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quit;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title;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s107d09</a:t>
            </a:r>
          </a:p>
        </p:txBody>
      </p:sp>
    </p:spTree>
    <p:extLst>
      <p:ext uri="{BB962C8B-B14F-4D97-AF65-F5344CB8AC3E}">
        <p14:creationId xmlns:p14="http://schemas.microsoft.com/office/powerpoint/2010/main" val="2565818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463550"/>
            <a:ext cx="7902019" cy="679450"/>
          </a:xfrm>
        </p:spPr>
        <p:txBody>
          <a:bodyPr/>
          <a:lstStyle/>
          <a:p>
            <a:r>
              <a:rPr lang="en-US" dirty="0"/>
              <a:t>Viewing the Log</a:t>
            </a:r>
          </a:p>
        </p:txBody>
      </p:sp>
      <p:sp>
        <p:nvSpPr>
          <p:cNvPr id="11267" name="Rectangle 10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394325"/>
          </a:xfrm>
        </p:spPr>
        <p:txBody>
          <a:bodyPr/>
          <a:lstStyle/>
          <a:p>
            <a:pPr marL="0" indent="0"/>
            <a:r>
              <a:rPr lang="en-US" dirty="0"/>
              <a:t>Partial SAS Log</a:t>
            </a:r>
          </a:p>
          <a:p>
            <a:pPr marL="0" indent="0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3581400"/>
            <a:ext cx="5867400" cy="45720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1508" y="1483920"/>
            <a:ext cx="7225645" cy="4611519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88900" bIns="88900">
            <a:spAutoFit/>
          </a:bodyPr>
          <a:lstStyle/>
          <a:p>
            <a:r>
              <a:rPr lang="it-IT" sz="1600" b="1" dirty="0">
                <a:solidFill>
                  <a:srgbClr val="000000"/>
                </a:solidFill>
                <a:latin typeface="SAS Monospace"/>
              </a:rPr>
              <a:t>   libname orion 'c:\temp';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Libref ORION was successfully assigned as follows: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      Engine:        V9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      Physical Name: c:\temp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proc sql;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title "Tom Zhou's Direct Reports";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title2 "By Title and Years of Service";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select *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   from orion.tom_zhou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   order by Title desc, YOS desc;</a:t>
            </a:r>
          </a:p>
          <a:p>
            <a:r>
              <a:rPr lang="en-US" sz="1600" b="1" dirty="0">
                <a:solidFill>
                  <a:srgbClr val="960000"/>
                </a:solidFill>
                <a:latin typeface="SAS Monospace"/>
              </a:rPr>
              <a:t>ERROR: File ORION.EMPLOYEE_ADDRESSES.DATA does not exist.</a:t>
            </a:r>
          </a:p>
          <a:p>
            <a:r>
              <a:rPr lang="en-US" sz="1600" b="1" dirty="0">
                <a:solidFill>
                  <a:srgbClr val="960000"/>
                </a:solidFill>
                <a:latin typeface="SAS Monospace"/>
              </a:rPr>
              <a:t>ERROR: File ORION.EMPLOYEE_PAYROLL.DATA does not exist.</a:t>
            </a:r>
          </a:p>
          <a:p>
            <a:r>
              <a:rPr lang="en-US" sz="1600" b="1" dirty="0">
                <a:solidFill>
                  <a:srgbClr val="960000"/>
                </a:solidFill>
                <a:latin typeface="SAS Monospace"/>
              </a:rPr>
              <a:t>ERROR: File ORION.EMPLOYEE_ORGANIZATION.DATA does not exist.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quit;</a:t>
            </a:r>
          </a:p>
          <a:p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   title;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The SAS System stopped processing this step because of errors.</a:t>
            </a:r>
          </a:p>
        </p:txBody>
      </p:sp>
    </p:spTree>
    <p:extLst>
      <p:ext uri="{BB962C8B-B14F-4D97-AF65-F5344CB8AC3E}">
        <p14:creationId xmlns:p14="http://schemas.microsoft.com/office/powerpoint/2010/main" val="2178788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11267" name="Rectangle 10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394325"/>
          </a:xfrm>
        </p:spPr>
        <p:txBody>
          <a:bodyPr/>
          <a:lstStyle/>
          <a:p>
            <a:r>
              <a:rPr lang="en-US" dirty="0"/>
              <a:t>Tom moved his view to his C</a:t>
            </a:r>
            <a:r>
              <a:rPr lang="en-US" dirty="0">
                <a:sym typeface="Wingdings" pitchFamily="2" charset="2"/>
              </a:rPr>
              <a:t>:\TEMP</a:t>
            </a:r>
            <a:r>
              <a:rPr lang="en-US" dirty="0"/>
              <a:t> folder and redefined the </a:t>
            </a:r>
            <a:r>
              <a:rPr lang="en-US" b="1" dirty="0"/>
              <a:t>orion</a:t>
            </a:r>
            <a:r>
              <a:rPr lang="en-US" dirty="0"/>
              <a:t> library there. This violated the one-level naming convention in the FROM clause in the view code. </a:t>
            </a:r>
          </a:p>
          <a:p>
            <a:pPr marL="0" indent="0"/>
            <a:r>
              <a:rPr lang="en-US" dirty="0"/>
              <a:t> </a:t>
            </a:r>
          </a:p>
          <a:p>
            <a:pPr marL="0" indent="0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225" y="2364336"/>
            <a:ext cx="7548541" cy="2690993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rgbClr val="000000"/>
                </a:solidFill>
                <a:latin typeface="Courier New"/>
              </a:rPr>
              <a:t>libname</a:t>
            </a:r>
            <a:r>
              <a:rPr lang="en-US" b="1" dirty="0"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orion</a:t>
            </a:r>
            <a:r>
              <a:rPr lang="en-US" b="1" dirty="0">
                <a:latin typeface="Courier New"/>
              </a:rPr>
              <a:t> 'c:\temp';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title "Tom Zhou's Direct Reports";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title2 "By Title and Years of Service";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select *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from orion.tom_zhou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order by Title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desc</a:t>
            </a:r>
            <a:r>
              <a:rPr lang="en-US" b="1" dirty="0">
                <a:latin typeface="Courier New"/>
              </a:rPr>
              <a:t>, YOS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desc</a:t>
            </a:r>
            <a:r>
              <a:rPr lang="en-US" b="1" dirty="0">
                <a:latin typeface="Courier New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quit;</a:t>
            </a:r>
          </a:p>
        </p:txBody>
      </p:sp>
    </p:spTree>
    <p:extLst>
      <p:ext uri="{BB962C8B-B14F-4D97-AF65-F5344CB8AC3E}">
        <p14:creationId xmlns:p14="http://schemas.microsoft.com/office/powerpoint/2010/main" val="1735052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View Portable</a:t>
            </a:r>
          </a:p>
        </p:txBody>
      </p:sp>
      <p:sp>
        <p:nvSpPr>
          <p:cNvPr id="65541" name="Text Box 7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65542" name="Text Box 9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s107d10</a:t>
            </a:r>
          </a:p>
        </p:txBody>
      </p:sp>
      <p:sp>
        <p:nvSpPr>
          <p:cNvPr id="65543" name="Text Box 10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65544" name="Text Box 13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65545" name="Rectangle 14"/>
          <p:cNvSpPr>
            <a:spLocks noChangeArrowheads="1"/>
          </p:cNvSpPr>
          <p:nvPr/>
        </p:nvSpPr>
        <p:spPr bwMode="auto">
          <a:xfrm>
            <a:off x="303213" y="1995982"/>
            <a:ext cx="8640762" cy="4283737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 type="none" w="med" len="lg"/>
            <a:tailEnd type="none" w="med" len="lg"/>
          </a:ln>
        </p:spPr>
        <p:txBody>
          <a:bodyPr tIns="50800" rIns="0" bIns="5080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create</a:t>
            </a:r>
            <a:r>
              <a:rPr lang="en-US" sz="2200" b="1" dirty="0">
                <a:latin typeface="Courier New" pitchFamily="49" charset="0"/>
              </a:rPr>
              <a:t> view orion.Tom_Zhou as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select Employee_Name as Name format=$25.0,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Job_Title as Title format=$15.0,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Salary "Annual Salary" format=comma10.2,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int((today()-Employee_Hire_Date)/365.25)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   as YOS 'Years of Service'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from orion.employee_addresses as a,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 orion.employee_payroll as p,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 orion.employee_organization as o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where a.Employee_ID=p.Employee_ID and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  o.Employee_ID=p.Employee_ID and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      Manager_ID=120102</a:t>
            </a:r>
          </a:p>
          <a:p>
            <a:pPr>
              <a:lnSpc>
                <a:spcPct val="95000"/>
              </a:lnSpc>
            </a:pPr>
            <a:r>
              <a:rPr lang="en-US" sz="2200" b="1" dirty="0">
                <a:latin typeface="Courier New" pitchFamily="49" charset="0"/>
              </a:rPr>
              <a:t>      using </a:t>
            </a: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libname</a:t>
            </a:r>
            <a:r>
              <a:rPr lang="en-US" sz="2200" b="1" dirty="0">
                <a:latin typeface="Courier New" pitchFamily="49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orion</a:t>
            </a:r>
            <a:r>
              <a:rPr lang="en-US" sz="2200" b="1" dirty="0">
                <a:latin typeface="Courier New" pitchFamily="49" charset="0"/>
              </a:rPr>
              <a:t> "</a:t>
            </a:r>
            <a:r>
              <a:rPr lang="en-US" sz="2200" b="1" dirty="0">
                <a:solidFill>
                  <a:srgbClr val="000000"/>
                </a:solidFill>
                <a:latin typeface="Courier New" pitchFamily="49" charset="0"/>
              </a:rPr>
              <a:t>s:\workshop</a:t>
            </a:r>
            <a:r>
              <a:rPr lang="en-US" sz="2200" b="1" dirty="0">
                <a:latin typeface="Courier New" pitchFamily="49" charset="0"/>
              </a:rPr>
              <a:t>";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823606" y="1003657"/>
            <a:ext cx="6763803" cy="989012"/>
          </a:xfrm>
          <a:prstGeom prst="rect">
            <a:avLst/>
          </a:prstGeom>
          <a:solidFill>
            <a:srgbClr val="CDD9E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107763" dir="2700001" algn="ctr" rotWithShape="0">
              <a:srgbClr val="000000">
                <a:alpha val="40000"/>
              </a:srgbClr>
            </a:outerShdw>
          </a:effectLst>
        </p:spPr>
        <p:txBody>
          <a:bodyPr tIns="152400" bIns="152400"/>
          <a:lstStyle>
            <a:lvl1pPr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defRPr/>
            </a:pPr>
            <a:r>
              <a:rPr lang="en-US" sz="2000" b="1" dirty="0"/>
              <a:t>CREATE VIEW</a:t>
            </a:r>
            <a:r>
              <a:rPr lang="en-US" sz="2000" dirty="0"/>
              <a:t> </a:t>
            </a:r>
            <a:r>
              <a:rPr lang="en-US" sz="2000" i="1" dirty="0"/>
              <a:t>view</a:t>
            </a:r>
            <a:r>
              <a:rPr lang="en-US" sz="2000" dirty="0"/>
              <a:t> </a:t>
            </a:r>
            <a:r>
              <a:rPr lang="en-US" sz="2000" b="1" dirty="0"/>
              <a:t>AS</a:t>
            </a:r>
            <a:r>
              <a:rPr lang="en-US" sz="2000" dirty="0"/>
              <a:t> </a:t>
            </a:r>
            <a:r>
              <a:rPr lang="en-US" sz="2000" b="1" dirty="0"/>
              <a:t>SELECT…</a:t>
            </a:r>
            <a:r>
              <a:rPr lang="en-US" sz="2000" dirty="0"/>
              <a:t>	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b="1" dirty="0"/>
              <a:t>&lt;USING</a:t>
            </a:r>
            <a:r>
              <a:rPr lang="en-US" sz="2000" dirty="0"/>
              <a:t> </a:t>
            </a:r>
            <a:r>
              <a:rPr lang="en-US" sz="2000" i="1" dirty="0"/>
              <a:t>LIBNAME-clause</a:t>
            </a:r>
            <a:r>
              <a:rPr lang="en-US" sz="2000" dirty="0"/>
              <a:t>&lt;, …</a:t>
            </a:r>
            <a:r>
              <a:rPr lang="en-US" sz="2000" i="1" dirty="0"/>
              <a:t>LIBNAME-clause</a:t>
            </a:r>
            <a:r>
              <a:rPr lang="en-US" sz="2000" dirty="0"/>
              <a:t>&gt;&gt;</a:t>
            </a:r>
            <a:r>
              <a:rPr lang="en-US" sz="2000" b="1" dirty="0"/>
              <a:t>;</a:t>
            </a:r>
            <a:r>
              <a:rPr lang="en-US" sz="2000" dirty="0"/>
              <a:t> </a:t>
            </a:r>
          </a:p>
        </p:txBody>
      </p:sp>
      <p:sp>
        <p:nvSpPr>
          <p:cNvPr id="11" name="Rectangle 10"/>
          <p:cNvSpPr/>
          <p:nvPr>
            <p:custDataLst>
              <p:tags r:id="rId1"/>
            </p:custDataLst>
          </p:nvPr>
        </p:nvSpPr>
        <p:spPr bwMode="auto">
          <a:xfrm>
            <a:off x="1350390" y="5899502"/>
            <a:ext cx="5658995" cy="243840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Line Callout 1 12"/>
          <p:cNvSpPr/>
          <p:nvPr/>
        </p:nvSpPr>
        <p:spPr bwMode="auto">
          <a:xfrm>
            <a:off x="5201795" y="4989761"/>
            <a:ext cx="3615180" cy="795089"/>
          </a:xfrm>
          <a:prstGeom prst="borderCallout1">
            <a:avLst>
              <a:gd name="adj1" fmla="val 18750"/>
              <a:gd name="adj2" fmla="val 0"/>
              <a:gd name="adj3" fmla="val 112500"/>
              <a:gd name="adj4" fmla="val -30000"/>
            </a:avLst>
          </a:prstGeom>
          <a:solidFill>
            <a:srgbClr val="0099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88900" tIns="88900" rIns="88900" bIns="889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A USING clause names the location of the tables.</a:t>
            </a:r>
          </a:p>
        </p:txBody>
      </p:sp>
      <p:sp>
        <p:nvSpPr>
          <p:cNvPr id="2" name="Line Callout 1 1"/>
          <p:cNvSpPr/>
          <p:nvPr/>
        </p:nvSpPr>
        <p:spPr bwMode="auto">
          <a:xfrm>
            <a:off x="42419" y="4213590"/>
            <a:ext cx="1974918" cy="795089"/>
          </a:xfrm>
          <a:prstGeom prst="borderCallout1">
            <a:avLst>
              <a:gd name="adj1" fmla="val 63804"/>
              <a:gd name="adj2" fmla="val 99773"/>
              <a:gd name="adj3" fmla="val 49662"/>
              <a:gd name="adj4" fmla="val 117335"/>
            </a:avLst>
          </a:prstGeom>
          <a:solidFill>
            <a:srgbClr val="0099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88900" tIns="88900" rIns="88900" bIns="889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two-level data set names</a:t>
            </a:r>
          </a:p>
        </p:txBody>
      </p:sp>
    </p:spTree>
    <p:extLst>
      <p:ext uri="{BB962C8B-B14F-4D97-AF65-F5344CB8AC3E}">
        <p14:creationId xmlns:p14="http://schemas.microsoft.com/office/powerpoint/2010/main" val="3302008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the View</a:t>
            </a:r>
          </a:p>
        </p:txBody>
      </p:sp>
      <p:sp>
        <p:nvSpPr>
          <p:cNvPr id="17" name="Rectangle 10"/>
          <p:cNvSpPr>
            <a:spLocks noGrp="1" noChangeArrowheads="1"/>
          </p:cNvSpPr>
          <p:nvPr>
            <p:ph idx="1"/>
          </p:nvPr>
        </p:nvSpPr>
        <p:spPr>
          <a:xfrm>
            <a:off x="685800" y="1071563"/>
            <a:ext cx="7848600" cy="53943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Partial SAS Log</a:t>
            </a:r>
          </a:p>
          <a:p>
            <a:pPr marL="0" indent="0"/>
            <a:r>
              <a:rPr lang="en-US" dirty="0"/>
              <a:t> </a:t>
            </a:r>
          </a:p>
          <a:p>
            <a:pPr marL="0" indent="0"/>
            <a:endParaRPr lang="en-US" dirty="0"/>
          </a:p>
        </p:txBody>
      </p:sp>
      <p:sp>
        <p:nvSpPr>
          <p:cNvPr id="65541" name="Text Box 7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65542" name="Text Box 9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sz="1600" b="1" dirty="0"/>
              <a:t>s107d10</a:t>
            </a:r>
          </a:p>
        </p:txBody>
      </p:sp>
      <p:sp>
        <p:nvSpPr>
          <p:cNvPr id="65543" name="Text Box 10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65544" name="Text Box 13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358" y="1083292"/>
            <a:ext cx="7761582" cy="493468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squar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describe view orion.tom_zhou;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054" y="2316417"/>
            <a:ext cx="7732886" cy="387285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1600" b="1" dirty="0">
                <a:latin typeface="SAS Monospace"/>
              </a:rPr>
              <a:t>describe view orion.tom_zhou;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SQL view ORION.TOM_ZHOU is defined as:</a:t>
            </a:r>
          </a:p>
          <a:p>
            <a:endParaRPr lang="en-US" sz="1600" b="1" dirty="0">
              <a:latin typeface="SAS Monospace"/>
            </a:endParaRPr>
          </a:p>
          <a:p>
            <a:r>
              <a:rPr lang="en-US" sz="1600" b="1" dirty="0">
                <a:latin typeface="SAS Monospace"/>
              </a:rPr>
              <a:t>        </a:t>
            </a:r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select</a:t>
            </a:r>
            <a:r>
              <a:rPr lang="en-US" sz="1600" b="1" dirty="0">
                <a:latin typeface="SAS Monospace"/>
              </a:rPr>
              <a:t> Employee_Name as Name format=$25.0, </a:t>
            </a:r>
          </a:p>
          <a:p>
            <a:r>
              <a:rPr lang="en-US" sz="1600" b="1" dirty="0">
                <a:latin typeface="SAS Monospace"/>
              </a:rPr>
              <a:t>               Job_Title as Title format=$15.0, </a:t>
            </a:r>
          </a:p>
          <a:p>
            <a:r>
              <a:rPr lang="en-US" sz="1600" b="1" dirty="0">
                <a:latin typeface="SAS Monospace"/>
              </a:rPr>
              <a:t>               Salary label='Annual Salary' format=COMMA10.2, </a:t>
            </a:r>
          </a:p>
          <a:p>
            <a:r>
              <a:rPr lang="en-US" sz="1600" b="1" dirty="0">
                <a:latin typeface="SAS Monospace"/>
              </a:rPr>
              <a:t>               INT((TODAY() - Employee_Hire_Date) / 365.25) </a:t>
            </a:r>
          </a:p>
          <a:p>
            <a:r>
              <a:rPr lang="en-US" sz="1600" b="1" dirty="0">
                <a:latin typeface="SAS Monospace"/>
              </a:rPr>
              <a:t>                  as YOS label='Years of Service'</a:t>
            </a:r>
          </a:p>
          <a:p>
            <a:r>
              <a:rPr lang="en-US" sz="1600" b="1" dirty="0">
                <a:latin typeface="SAS Monospace"/>
              </a:rPr>
              <a:t>           from orion.employee_addresses a, </a:t>
            </a:r>
          </a:p>
          <a:p>
            <a:r>
              <a:rPr lang="en-US" sz="1600" b="1" dirty="0">
                <a:latin typeface="SAS Monospace"/>
              </a:rPr>
              <a:t>                orion.employee_payroll p, </a:t>
            </a:r>
          </a:p>
          <a:p>
            <a:r>
              <a:rPr lang="en-US" sz="1600" b="1" dirty="0">
                <a:latin typeface="SAS Monospace"/>
              </a:rPr>
              <a:t>                orion.employee_organization o</a:t>
            </a:r>
          </a:p>
          <a:p>
            <a:r>
              <a:rPr lang="en-US" sz="1600" b="1" dirty="0">
                <a:latin typeface="SAS Monospace"/>
              </a:rPr>
              <a:t>           where a.Employee_ID = p.Employee_ID and </a:t>
            </a:r>
          </a:p>
          <a:p>
            <a:r>
              <a:rPr lang="en-US" sz="1600" b="1" dirty="0">
                <a:latin typeface="SAS Monospace"/>
              </a:rPr>
              <a:t>                 o.Employee_ID = p.Employee_ID and </a:t>
            </a:r>
          </a:p>
          <a:p>
            <a:r>
              <a:rPr lang="en-US" sz="1600" b="1" dirty="0">
                <a:latin typeface="SAS Monospace"/>
              </a:rPr>
              <a:t>                 Manager_ID= 120102</a:t>
            </a:r>
          </a:p>
          <a:p>
            <a:r>
              <a:rPr lang="en-US" sz="1600" b="1" dirty="0">
                <a:latin typeface="SAS Monospace"/>
              </a:rPr>
              <a:t>         using </a:t>
            </a:r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libname</a:t>
            </a:r>
            <a:r>
              <a:rPr lang="en-US" sz="1600" b="1" dirty="0">
                <a:latin typeface="SAS Monospace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orion</a:t>
            </a:r>
            <a:r>
              <a:rPr lang="en-US" sz="1600" b="1" dirty="0">
                <a:latin typeface="SAS Monospace"/>
              </a:rPr>
              <a:t> "</a:t>
            </a:r>
            <a:r>
              <a:rPr lang="en-US" sz="1600" b="1" dirty="0">
                <a:solidFill>
                  <a:srgbClr val="000000"/>
                </a:solidFill>
                <a:latin typeface="SAS Monospace"/>
              </a:rPr>
              <a:t>s:\workshop</a:t>
            </a:r>
            <a:r>
              <a:rPr lang="en-US" sz="1600" b="1" dirty="0">
                <a:latin typeface="SAS Monospace"/>
              </a:rPr>
              <a:t>";</a:t>
            </a:r>
          </a:p>
        </p:txBody>
      </p:sp>
      <p:sp>
        <p:nvSpPr>
          <p:cNvPr id="7" name="Rectangle 6"/>
          <p:cNvSpPr/>
          <p:nvPr>
            <p:custDataLst>
              <p:tags r:id="rId1"/>
            </p:custDataLst>
          </p:nvPr>
        </p:nvSpPr>
        <p:spPr bwMode="auto">
          <a:xfrm>
            <a:off x="4283377" y="5819077"/>
            <a:ext cx="1608375" cy="243840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36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985393" y="4386091"/>
            <a:ext cx="3932364" cy="2108662"/>
            <a:chOff x="2980099" y="3407413"/>
            <a:chExt cx="3932364" cy="2108662"/>
          </a:xfrm>
        </p:grpSpPr>
        <p:sp>
          <p:nvSpPr>
            <p:cNvPr id="15" name="File"/>
            <p:cNvSpPr>
              <a:spLocks noEditPoints="1" noChangeArrowheads="1"/>
            </p:cNvSpPr>
            <p:nvPr/>
          </p:nvSpPr>
          <p:spPr bwMode="auto">
            <a:xfrm>
              <a:off x="2980099" y="3409760"/>
              <a:ext cx="3932364" cy="2106315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noProof="1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082635" y="3869449"/>
              <a:ext cx="33293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b="1" dirty="0">
                  <a:solidFill>
                    <a:srgbClr val="0000FF"/>
                  </a:solidFill>
                  <a:latin typeface="Courier New" pitchFamily="49" charset="0"/>
                </a:rPr>
                <a:t>libname=orion</a:t>
              </a: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3522548" y="4233674"/>
              <a:ext cx="2949524" cy="4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med" len="lg"/>
                  <a:tailEnd type="none" w="med" len="lg"/>
                </a14:hiddenLine>
              </a:ext>
            </a:extLst>
          </p:spPr>
          <p:txBody>
            <a:bodyPr wrap="square" lIns="88900" tIns="88900" rIns="88900" bIns="889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2000" b="1" dirty="0">
                  <a:latin typeface="Courier New" pitchFamily="49" charset="0"/>
                </a:rPr>
                <a:t>employee_addresses</a:t>
              </a:r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4671723" y="3407413"/>
              <a:ext cx="182693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Courier New" pitchFamily="49" charset="0"/>
                </a:rPr>
                <a:t>s:\workshop</a:t>
              </a:r>
              <a:endParaRPr lang="en-US" sz="2000" dirty="0">
                <a:latin typeface="Courier New" pitchFamily="49" charset="0"/>
              </a:endParaRPr>
            </a:p>
          </p:txBody>
        </p:sp>
      </p:grp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Table Names in Permanent Views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1564"/>
            <a:ext cx="7848600" cy="3115426"/>
          </a:xfrm>
        </p:spPr>
        <p:txBody>
          <a:bodyPr/>
          <a:lstStyle/>
          <a:p>
            <a:pPr marL="0" indent="0">
              <a:tabLst>
                <a:tab pos="2114550" algn="l"/>
                <a:tab pos="2797175" algn="l"/>
              </a:tabLst>
            </a:pPr>
            <a:endParaRPr lang="en-US" dirty="0"/>
          </a:p>
          <a:p>
            <a:pPr marL="0" indent="0">
              <a:tabLst>
                <a:tab pos="2114550" algn="l"/>
                <a:tab pos="2797175" algn="l"/>
              </a:tabLst>
            </a:pPr>
            <a:endParaRPr lang="en-US" dirty="0"/>
          </a:p>
          <a:p>
            <a:pPr marL="0" indent="0">
              <a:tabLst>
                <a:tab pos="2114550" algn="l"/>
                <a:tab pos="2797175" algn="l"/>
              </a:tabLst>
            </a:pPr>
            <a:endParaRPr lang="en-US" dirty="0"/>
          </a:p>
          <a:p>
            <a:pPr lvl="1">
              <a:tabLst>
                <a:tab pos="2114550" algn="l"/>
                <a:tab pos="2797175" algn="l"/>
              </a:tabLst>
            </a:pPr>
            <a:r>
              <a:rPr lang="en-US" dirty="0"/>
              <a:t>The USING clause libref is local to the view, </a:t>
            </a:r>
            <a:br>
              <a:rPr lang="en-US" dirty="0"/>
            </a:br>
            <a:r>
              <a:rPr lang="en-US" dirty="0"/>
              <a:t>and it will not conflict with an identically named libref </a:t>
            </a:r>
            <a:br>
              <a:rPr lang="en-US" dirty="0"/>
            </a:br>
            <a:r>
              <a:rPr lang="en-US" dirty="0"/>
              <a:t>in the SAS session.</a:t>
            </a:r>
          </a:p>
          <a:p>
            <a:pPr lvl="1">
              <a:tabLst>
                <a:tab pos="2114550" algn="l"/>
                <a:tab pos="2797175" algn="l"/>
              </a:tabLst>
            </a:pPr>
            <a:r>
              <a:rPr lang="en-US" dirty="0"/>
              <a:t>When the query finishes, the libref is disassociated.</a:t>
            </a: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692934" y="1135063"/>
            <a:ext cx="6768040" cy="989012"/>
          </a:xfrm>
          <a:prstGeom prst="rect">
            <a:avLst/>
          </a:prstGeom>
          <a:solidFill>
            <a:srgbClr val="CDD9E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107763" dir="2700001" algn="ctr" rotWithShape="0">
              <a:srgbClr val="000000">
                <a:alpha val="40000"/>
              </a:srgbClr>
            </a:outerShdw>
          </a:effectLst>
        </p:spPr>
        <p:txBody>
          <a:bodyPr tIns="152400" bIns="152400"/>
          <a:lstStyle>
            <a:lvl1pPr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defRPr/>
            </a:pPr>
            <a:r>
              <a:rPr lang="en-US" sz="2000" b="1" dirty="0"/>
              <a:t>CREATE VIEW</a:t>
            </a:r>
            <a:r>
              <a:rPr lang="en-US" sz="2000" dirty="0"/>
              <a:t> </a:t>
            </a:r>
            <a:r>
              <a:rPr lang="en-US" sz="2000" i="1" dirty="0"/>
              <a:t>proc-sql-view</a:t>
            </a:r>
            <a:r>
              <a:rPr lang="en-US" sz="2000" dirty="0"/>
              <a:t> </a:t>
            </a:r>
            <a:r>
              <a:rPr lang="en-US" sz="2000" b="1" dirty="0"/>
              <a:t>AS</a:t>
            </a:r>
            <a:r>
              <a:rPr lang="en-US" sz="2000" dirty="0"/>
              <a:t> </a:t>
            </a:r>
            <a:r>
              <a:rPr lang="en-US" sz="2000" b="1" dirty="0"/>
              <a:t>SELECT</a:t>
            </a:r>
            <a:r>
              <a:rPr lang="en-US" sz="2000" i="1" dirty="0"/>
              <a:t> </a:t>
            </a:r>
            <a:r>
              <a:rPr lang="en-US" sz="2000" b="1" dirty="0"/>
              <a:t>…</a:t>
            </a:r>
            <a:br>
              <a:rPr lang="en-US" sz="2000" b="1" dirty="0"/>
            </a:br>
            <a:r>
              <a:rPr lang="en-US" sz="2000" b="1" dirty="0"/>
              <a:t>        &lt;USING</a:t>
            </a:r>
            <a:r>
              <a:rPr lang="en-US" sz="2000" dirty="0"/>
              <a:t> </a:t>
            </a:r>
            <a:r>
              <a:rPr lang="en-US" sz="2000" i="1" dirty="0"/>
              <a:t>LIBNAME-clause</a:t>
            </a:r>
            <a:r>
              <a:rPr lang="en-US" sz="2000" dirty="0"/>
              <a:t>&lt;, …</a:t>
            </a:r>
            <a:r>
              <a:rPr lang="en-US" sz="2000" i="1" dirty="0"/>
              <a:t>LIBNAME-clause</a:t>
            </a:r>
            <a:r>
              <a:rPr lang="en-US" sz="2000" dirty="0"/>
              <a:t>&gt;&gt;</a:t>
            </a:r>
            <a:r>
              <a:rPr lang="en-US" sz="2000" b="1" dirty="0"/>
              <a:t>;</a:t>
            </a:r>
            <a:r>
              <a:rPr lang="en-US" sz="20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84174" y="4364889"/>
            <a:ext cx="3618146" cy="1773802"/>
            <a:chOff x="2980099" y="3388559"/>
            <a:chExt cx="3618146" cy="1773802"/>
          </a:xfrm>
        </p:grpSpPr>
        <p:sp>
          <p:nvSpPr>
            <p:cNvPr id="7" name="File"/>
            <p:cNvSpPr>
              <a:spLocks noEditPoints="1" noChangeArrowheads="1"/>
            </p:cNvSpPr>
            <p:nvPr/>
          </p:nvSpPr>
          <p:spPr bwMode="auto">
            <a:xfrm>
              <a:off x="2980099" y="3409761"/>
              <a:ext cx="3618146" cy="1752600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noProof="1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996010" y="3859824"/>
              <a:ext cx="332936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b="1" dirty="0">
                  <a:solidFill>
                    <a:srgbClr val="0000FF"/>
                  </a:solidFill>
                  <a:latin typeface="Courier New" pitchFamily="49" charset="0"/>
                </a:rPr>
                <a:t>libname=orion</a:t>
              </a: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3540653" y="4292370"/>
              <a:ext cx="2149240" cy="4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 type="none" w="med" len="lg"/>
                  <a:tailEnd type="none" w="med" len="lg"/>
                </a14:hiddenLine>
              </a:ext>
            </a:extLst>
          </p:spPr>
          <p:txBody>
            <a:bodyPr wrap="square" lIns="88900" tIns="88900" rIns="88900" bIns="889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2000" b="1" dirty="0">
                  <a:latin typeface="Courier New" pitchFamily="49" charset="0"/>
                </a:rPr>
                <a:t>tom_zhou</a:t>
              </a: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4671723" y="3388559"/>
              <a:ext cx="182693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Courier New" pitchFamily="49" charset="0"/>
                </a:rPr>
                <a:t>c:\temp</a:t>
              </a:r>
              <a:endParaRPr lang="en-US" sz="2000" dirty="0">
                <a:latin typeface="Courier New" pitchFamily="49" charset="0"/>
              </a:endParaRPr>
            </a:p>
          </p:txBody>
        </p:sp>
      </p:grp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5536613" y="5952265"/>
            <a:ext cx="3454233" cy="4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squar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dirty="0">
                <a:latin typeface="Courier New" pitchFamily="49" charset="0"/>
              </a:rPr>
              <a:t>employee_organization</a:t>
            </a:r>
          </a:p>
        </p:txBody>
      </p:sp>
      <p:pic>
        <p:nvPicPr>
          <p:cNvPr id="25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66" y="5293895"/>
            <a:ext cx="361492" cy="3515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\\sashq\root\dept\PSD\GRAPHICS\Illustrations\Data\SAS_data_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" y="5268700"/>
            <a:ext cx="509819" cy="4973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66" y="5647556"/>
            <a:ext cx="361492" cy="3515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\\sashq\root\dept\PSD\GRAPHICS\Illustrations\Data\dataset_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66" y="6022941"/>
            <a:ext cx="361492" cy="3515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20123" y="5613670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employee_payroll</a:t>
            </a:r>
          </a:p>
        </p:txBody>
      </p:sp>
    </p:spTree>
    <p:extLst>
      <p:ext uri="{BB962C8B-B14F-4D97-AF65-F5344CB8AC3E}">
        <p14:creationId xmlns:p14="http://schemas.microsoft.com/office/powerpoint/2010/main" val="4117848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7.05 Quiz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8485"/>
            <a:ext cx="8350624" cy="4264025"/>
          </a:xfrm>
        </p:spPr>
        <p:txBody>
          <a:bodyPr/>
          <a:lstStyle/>
          <a:p>
            <a:pPr marL="0" indent="0"/>
            <a:r>
              <a:rPr lang="en-US" dirty="0"/>
              <a:t>What differences are there between the SQL code written </a:t>
            </a:r>
            <a:br>
              <a:rPr lang="en-US" dirty="0"/>
            </a:br>
            <a:r>
              <a:rPr lang="en-US" dirty="0"/>
              <a:t>to the SAS log by the DESCRIBE VIEW statement </a:t>
            </a:r>
            <a:br>
              <a:rPr lang="en-US" dirty="0"/>
            </a:br>
            <a:r>
              <a:rPr lang="en-US" dirty="0"/>
              <a:t>and the CREATE VIEW code, which actually created </a:t>
            </a:r>
            <a:br>
              <a:rPr lang="en-US" dirty="0"/>
            </a:br>
            <a:r>
              <a:rPr lang="en-US" dirty="0"/>
              <a:t>the view </a:t>
            </a:r>
            <a:r>
              <a:rPr lang="en-US" b="1" dirty="0"/>
              <a:t>orion.tom_zhou</a:t>
            </a:r>
            <a:r>
              <a:rPr lang="en-US" dirty="0"/>
              <a:t>?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11264" y="4741514"/>
            <a:ext cx="7648280" cy="2073324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tx2"/>
            </a:solidFill>
            <a:miter lim="800000"/>
            <a:headEnd/>
            <a:tailEnd/>
          </a:ln>
        </p:spPr>
        <p:txBody>
          <a:bodyPr wrap="square"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select</a:t>
            </a:r>
            <a:r>
              <a:rPr lang="en-US" sz="1500" b="1" dirty="0">
                <a:latin typeface="SAS Monospace" pitchFamily="49" charset="0"/>
              </a:rPr>
              <a:t>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Salary label='Annual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int((today()-Employee_Hire_Date)/365.25)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    as YOS label='Years of Service'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from EMPLOYEE_ADDRESSES a, EMPLOYEE_PAYROLL p,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 EMPLOYEE_ORGANIZATION o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where (a.Employee_ID=p.Employee_ID) and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  (o.Employee_ID=p.Employee_ID) and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latin typeface="SAS Monospace" pitchFamily="49" charset="0"/>
              </a:rPr>
              <a:t>         (Manager_ID=</a:t>
            </a: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120102</a:t>
            </a:r>
            <a:r>
              <a:rPr lang="en-US" sz="1500" b="1" dirty="0">
                <a:latin typeface="SAS Monospace" pitchFamily="49" charset="0"/>
              </a:rPr>
              <a:t>);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11264" y="2572619"/>
            <a:ext cx="7648280" cy="2073324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square"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select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Salary 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int((today()-Employee_Hire_Date)/365.25)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as YOS 'Years of Service'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from Employee_Addresses as a,Employee_Payroll as p,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 Employee_Organization as o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where a.Employee_ID=p.Employee_ID and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  o.Employee_ID=p.Employee_ID and</a:t>
            </a:r>
          </a:p>
          <a:p>
            <a:pPr>
              <a:lnSpc>
                <a:spcPct val="85000"/>
              </a:lnSpc>
            </a:pPr>
            <a:r>
              <a:rPr lang="en-US" sz="1500" b="1" dirty="0">
                <a:solidFill>
                  <a:srgbClr val="000000"/>
                </a:solidFill>
                <a:latin typeface="SAS Monospace" pitchFamily="49" charset="0"/>
              </a:rPr>
              <a:t>         Manager_ID=120102;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 rot="10800000">
            <a:off x="379783" y="2561507"/>
            <a:ext cx="456535" cy="1265237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 rot="10800000">
            <a:off x="386035" y="4725639"/>
            <a:ext cx="456535" cy="2089199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wrap="squar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800" b="1" dirty="0">
                <a:solidFill>
                  <a:srgbClr val="000000"/>
                </a:solidFill>
              </a:rPr>
              <a:t>DESCRIBE VIEW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7.05 Quiz </a:t>
            </a:r>
            <a:r>
              <a:rPr lang="en-US" dirty="0"/>
              <a:t>– Correct Answer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Differences between the SQL code produced by the DESCRIBE VIEW statement and the actual CREATE VIEW code, which created </a:t>
            </a:r>
            <a:r>
              <a:rPr lang="en-US" b="1" dirty="0"/>
              <a:t>orion.tom_zhou</a:t>
            </a:r>
            <a:r>
              <a:rPr lang="en-US" dirty="0"/>
              <a:t>: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609600" y="4562475"/>
            <a:ext cx="7393757" cy="2219325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tx2"/>
            </a:solidFill>
            <a:miter lim="800000"/>
            <a:headEnd/>
            <a:tailEnd/>
          </a:ln>
        </p:spPr>
        <p:txBody>
          <a:bodyPr wrap="square"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select</a:t>
            </a:r>
            <a:r>
              <a:rPr lang="en-US" sz="1600" b="1" dirty="0">
                <a:latin typeface="SAS Monospace" pitchFamily="49" charset="0"/>
              </a:rPr>
              <a:t>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Salary label='Annual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int((today()-Employee_Hire_Date)/365.25)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  as YOS label='Years of Service'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from EMPLOYEE_ADDRESSES a, EMPLOYEE_PAYROLL p,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EMPLOYEE_ORGANIZATION o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where (a.Employee_ID=p.Employee_ID) and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(o.Employee_ID=p.Employee_ID) and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(Manager_ID=</a:t>
            </a: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120102</a:t>
            </a:r>
            <a:r>
              <a:rPr lang="en-US" sz="1600" b="1" dirty="0">
                <a:latin typeface="SAS Monospace" pitchFamily="49" charset="0"/>
              </a:rPr>
              <a:t>);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09600" y="2286000"/>
            <a:ext cx="7393757" cy="22193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square"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select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Salary 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int((today()-Employee_Hire_Date)/365.25)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	    as YOS 'Years of Service'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from Employee_Addresses as a, Employee_Payroll as p,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Employee_Organization as o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where a.Employee_ID=p.Employee_ID and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o.Employee_ID=p.Employee_ID and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Manager_ID=120102;</a:t>
            </a: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SAS Monospace" pitchFamily="49" charset="0"/>
            </a:endParaRPr>
          </a:p>
        </p:txBody>
      </p:sp>
      <p:sp>
        <p:nvSpPr>
          <p:cNvPr id="18440" name="AutoShape 8"/>
          <p:cNvSpPr>
            <a:spLocks/>
          </p:cNvSpPr>
          <p:nvPr/>
        </p:nvSpPr>
        <p:spPr bwMode="auto">
          <a:xfrm>
            <a:off x="6286500" y="2184649"/>
            <a:ext cx="2614690" cy="795089"/>
          </a:xfrm>
          <a:prstGeom prst="borderCallout2">
            <a:avLst>
              <a:gd name="adj1" fmla="val 6569"/>
              <a:gd name="adj2" fmla="val 0"/>
              <a:gd name="adj3" fmla="val 26576"/>
              <a:gd name="adj4" fmla="val -815"/>
              <a:gd name="adj5" fmla="val 76075"/>
              <a:gd name="adj6" fmla="val -75560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non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ANSI labels in the 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CREATE VIEW code</a:t>
            </a: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flipH="1">
            <a:off x="5092700" y="2422689"/>
            <a:ext cx="1193800" cy="73961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900" tIns="88900" rIns="88900" bIns="88900"/>
          <a:lstStyle/>
          <a:p>
            <a:endParaRPr lang="en-US" dirty="0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H="1">
            <a:off x="5542961" y="4482527"/>
            <a:ext cx="404651" cy="95624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900" tIns="88900" rIns="88900" bIns="88900"/>
          <a:lstStyle/>
          <a:p>
            <a:endParaRPr lang="en-US" dirty="0"/>
          </a:p>
        </p:txBody>
      </p:sp>
      <p:sp>
        <p:nvSpPr>
          <p:cNvPr id="18444" name="Rectangle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98600" y="2746375"/>
            <a:ext cx="2679700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8445" name="Rectangle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13000" y="3162300"/>
            <a:ext cx="2679700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8446" name="Rectangle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98600" y="5013519"/>
            <a:ext cx="3403600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8447" name="Rectangle 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43150" y="5438775"/>
            <a:ext cx="3403600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30736" name="Text Box 7"/>
          <p:cNvSpPr txBox="1">
            <a:spLocks noChangeArrowheads="1"/>
          </p:cNvSpPr>
          <p:nvPr/>
        </p:nvSpPr>
        <p:spPr bwMode="auto">
          <a:xfrm rot="10800000">
            <a:off x="70425" y="2274888"/>
            <a:ext cx="471924" cy="1265237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900" b="1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30737" name="Text Box 8"/>
          <p:cNvSpPr txBox="1">
            <a:spLocks noChangeArrowheads="1"/>
          </p:cNvSpPr>
          <p:nvPr/>
        </p:nvSpPr>
        <p:spPr bwMode="auto">
          <a:xfrm rot="10800000">
            <a:off x="67250" y="4546600"/>
            <a:ext cx="471924" cy="2209800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900" b="1" dirty="0">
                <a:solidFill>
                  <a:srgbClr val="000000"/>
                </a:solidFill>
              </a:rPr>
              <a:t>DESCRIBE VIEW</a:t>
            </a:r>
          </a:p>
        </p:txBody>
      </p:sp>
      <p:sp>
        <p:nvSpPr>
          <p:cNvPr id="19" name="AutoShape 8"/>
          <p:cNvSpPr>
            <a:spLocks/>
          </p:cNvSpPr>
          <p:nvPr/>
        </p:nvSpPr>
        <p:spPr bwMode="auto">
          <a:xfrm>
            <a:off x="5947612" y="4036665"/>
            <a:ext cx="3196388" cy="1102866"/>
          </a:xfrm>
          <a:prstGeom prst="borderCallout2">
            <a:avLst>
              <a:gd name="adj1" fmla="val 6569"/>
              <a:gd name="adj2" fmla="val 0"/>
              <a:gd name="adj3" fmla="val 42982"/>
              <a:gd name="adj4" fmla="val -225"/>
              <a:gd name="adj5" fmla="val 90578"/>
              <a:gd name="adj6" fmla="val -36085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non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DESCRIBE VIEW</a:t>
            </a:r>
            <a:br>
              <a:rPr lang="en-US" sz="2000" b="1" dirty="0">
                <a:solidFill>
                  <a:srgbClr val="FFFFFF"/>
                </a:solidFill>
              </a:rPr>
            </a:br>
            <a:r>
              <a:rPr lang="en-US" sz="2000" b="1" dirty="0">
                <a:solidFill>
                  <a:srgbClr val="FFFFFF"/>
                </a:solidFill>
              </a:rPr>
              <a:t>produced SAS (LABEL=)</a:t>
            </a:r>
            <a:br>
              <a:rPr lang="en-US" sz="2000" b="1" dirty="0">
                <a:solidFill>
                  <a:srgbClr val="FFFFFF"/>
                </a:solidFill>
              </a:rPr>
            </a:br>
            <a:r>
              <a:rPr lang="en-US" sz="2000" b="1" dirty="0">
                <a:solidFill>
                  <a:srgbClr val="FFFFFF"/>
                </a:solidFill>
              </a:rPr>
              <a:t>syntax</a:t>
            </a:r>
          </a:p>
        </p:txBody>
      </p:sp>
      <p:sp>
        <p:nvSpPr>
          <p:cNvPr id="2" name="Continued Flag"/>
          <p:cNvSpPr txBox="1"/>
          <p:nvPr/>
        </p:nvSpPr>
        <p:spPr bwMode="auto">
          <a:xfrm>
            <a:off x="7569200" y="6521390"/>
            <a:ext cx="1508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rtlCol="0" anchor="b">
            <a:spAutoFit/>
          </a:bodyPr>
          <a:lstStyle/>
          <a:p>
            <a:r>
              <a:rPr lang="en-US" sz="2000" i="1" dirty="0"/>
              <a:t>continued...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7.05 Quiz </a:t>
            </a:r>
            <a:r>
              <a:rPr lang="en-US" dirty="0"/>
              <a:t>– Correct Answer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Differences between the SQL code produced by the DESCRIBE VIEW statement and the actual CREATE VIEW code, which created </a:t>
            </a:r>
            <a:r>
              <a:rPr lang="en-US" b="1" dirty="0"/>
              <a:t>orion.tom_zhou</a:t>
            </a:r>
            <a:r>
              <a:rPr lang="en-US" dirty="0"/>
              <a:t>: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609600" y="4562475"/>
            <a:ext cx="8153400" cy="2219325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tx2"/>
            </a:solidFill>
            <a:miter lim="800000"/>
            <a:headEnd/>
            <a:tailEnd/>
          </a:ln>
        </p:spPr>
        <p:txBody>
          <a:bodyPr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select</a:t>
            </a:r>
            <a:r>
              <a:rPr lang="en-US" sz="1600" b="1" dirty="0">
                <a:latin typeface="SAS Monospace" pitchFamily="49" charset="0"/>
              </a:rPr>
              <a:t>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Salary label='Annual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int((today()-Employee_Hire_Date)/365.25)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  as YOS label='Years of Service'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from EMPLOYEE_ADDRESSES a, EMPLOYEE_PAYROLL p,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EMPLOYEE_ORGANIZATION o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where (a.Employee_ID=p.Employee_ID) and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(o.Employee_ID=p.Employee_ID) and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(Manager_ID=</a:t>
            </a: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120102</a:t>
            </a:r>
            <a:r>
              <a:rPr lang="en-US" sz="1600" b="1" dirty="0">
                <a:latin typeface="SAS Monospace" pitchFamily="49" charset="0"/>
              </a:rPr>
              <a:t>);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609600" y="2286000"/>
            <a:ext cx="8153400" cy="22193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select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Salary 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int((today()-Employee_Hire_Date)/365.25)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	    as YOS 'Years of Service'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from Employee_Addresses as a, Employee_Payroll as p,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Employee_Organization as o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where a.Employee_ID=p.Employee_ID and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o.Employee_ID=p.Employee_ID and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Manager_ID=120102;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1600200" y="3581400"/>
            <a:ext cx="177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noProof="1">
              <a:latin typeface="SAS Monospace" pitchFamily="49" charset="0"/>
            </a:endParaRPr>
          </a:p>
        </p:txBody>
      </p:sp>
      <p:sp>
        <p:nvSpPr>
          <p:cNvPr id="19465" name="Rectangle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19250" y="3351601"/>
            <a:ext cx="2933896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9466" name="Rectangle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53146" y="3351601"/>
            <a:ext cx="2799761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9467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9250" y="3578225"/>
            <a:ext cx="3254408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9468" name="Rectangle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28775" y="5628076"/>
            <a:ext cx="2424751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9469" name="Rectangle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233863" y="5609222"/>
            <a:ext cx="2364900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19470" name="Rectangle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19250" y="5854700"/>
            <a:ext cx="2933896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31759" name="Text Box 7"/>
          <p:cNvSpPr txBox="1">
            <a:spLocks noChangeArrowheads="1"/>
          </p:cNvSpPr>
          <p:nvPr/>
        </p:nvSpPr>
        <p:spPr bwMode="auto">
          <a:xfrm rot="10800000">
            <a:off x="70425" y="2274888"/>
            <a:ext cx="471924" cy="1265237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900" b="1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31760" name="Text Box 8"/>
          <p:cNvSpPr txBox="1">
            <a:spLocks noChangeArrowheads="1"/>
          </p:cNvSpPr>
          <p:nvPr/>
        </p:nvSpPr>
        <p:spPr bwMode="auto">
          <a:xfrm rot="10800000">
            <a:off x="67250" y="4546600"/>
            <a:ext cx="471924" cy="2209800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900" b="1" dirty="0">
                <a:solidFill>
                  <a:srgbClr val="000000"/>
                </a:solidFill>
              </a:rPr>
              <a:t>DESCRIBE VIEW</a:t>
            </a:r>
          </a:p>
        </p:txBody>
      </p:sp>
      <p:sp>
        <p:nvSpPr>
          <p:cNvPr id="18" name="AutoShape 8"/>
          <p:cNvSpPr>
            <a:spLocks/>
          </p:cNvSpPr>
          <p:nvPr/>
        </p:nvSpPr>
        <p:spPr bwMode="auto">
          <a:xfrm>
            <a:off x="5089360" y="4671319"/>
            <a:ext cx="4113306" cy="795089"/>
          </a:xfrm>
          <a:prstGeom prst="borderCallout2">
            <a:avLst>
              <a:gd name="adj1" fmla="val 10422"/>
              <a:gd name="adj2" fmla="val 323"/>
              <a:gd name="adj3" fmla="val 42982"/>
              <a:gd name="adj4" fmla="val -225"/>
              <a:gd name="adj5" fmla="val 120219"/>
              <a:gd name="adj6" fmla="val -29928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non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The DESCRIBE VIEW statement 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omitted the keyword AS.</a:t>
            </a:r>
          </a:p>
        </p:txBody>
      </p:sp>
      <p:sp>
        <p:nvSpPr>
          <p:cNvPr id="19" name="AutoShape 8"/>
          <p:cNvSpPr>
            <a:spLocks/>
          </p:cNvSpPr>
          <p:nvPr/>
        </p:nvSpPr>
        <p:spPr bwMode="auto">
          <a:xfrm>
            <a:off x="5089360" y="2446684"/>
            <a:ext cx="3539430" cy="795089"/>
          </a:xfrm>
          <a:prstGeom prst="borderCallout2">
            <a:avLst>
              <a:gd name="adj1" fmla="val 18646"/>
              <a:gd name="adj2" fmla="val -420"/>
              <a:gd name="adj3" fmla="val 42982"/>
              <a:gd name="adj4" fmla="val -225"/>
              <a:gd name="adj5" fmla="val 114790"/>
              <a:gd name="adj6" fmla="val -29558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non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The original code included 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the keyword AS.</a:t>
            </a:r>
          </a:p>
        </p:txBody>
      </p:sp>
      <p:sp>
        <p:nvSpPr>
          <p:cNvPr id="2" name="Continued Flag"/>
          <p:cNvSpPr txBox="1"/>
          <p:nvPr/>
        </p:nvSpPr>
        <p:spPr bwMode="auto">
          <a:xfrm>
            <a:off x="7569200" y="6521390"/>
            <a:ext cx="1508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rtlCol="0" anchor="b">
            <a:spAutoFit/>
          </a:bodyPr>
          <a:lstStyle/>
          <a:p>
            <a:r>
              <a:rPr lang="en-US" sz="2000" i="1" dirty="0"/>
              <a:t>continued...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7.05 Quiz </a:t>
            </a:r>
            <a:r>
              <a:rPr lang="en-US" dirty="0"/>
              <a:t>– Correct Answer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Differences between the SQL code produced by the DESCRIBE VIEW statement and the actual CREATE VIEW code, which created </a:t>
            </a:r>
            <a:r>
              <a:rPr lang="en-US" b="1" dirty="0"/>
              <a:t>orion.tom_zhou</a:t>
            </a:r>
            <a:r>
              <a:rPr lang="en-US" dirty="0"/>
              <a:t>:</a:t>
            </a: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09600" y="4562475"/>
            <a:ext cx="8153400" cy="2219325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tx2"/>
            </a:solidFill>
            <a:miter lim="800000"/>
            <a:headEnd/>
            <a:tailEnd/>
          </a:ln>
        </p:spPr>
        <p:txBody>
          <a:bodyPr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select</a:t>
            </a:r>
            <a:r>
              <a:rPr lang="en-US" sz="1600" b="1" dirty="0">
                <a:latin typeface="SAS Monospace" pitchFamily="49" charset="0"/>
              </a:rPr>
              <a:t>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Salary label='Annual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int((today()-Employee_Hire_Date)/365.25)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  as YOS label='Years of Service'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from EMPLOYEE_ADDRESSES a, EMPLOYEE_PAYROLL p,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EMPLOYEE_ORGANIZATION o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where (a.Employee_ID=p.Employee_ID) and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(o.Employee_ID=p.Employee_ID) and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latin typeface="SAS Monospace" pitchFamily="49" charset="0"/>
              </a:rPr>
              <a:t>         (Manager_ID=</a:t>
            </a: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120102</a:t>
            </a:r>
            <a:r>
              <a:rPr lang="en-US" sz="1600" b="1" dirty="0">
                <a:latin typeface="SAS Monospace" pitchFamily="49" charset="0"/>
              </a:rPr>
              <a:t>);</a:t>
            </a: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609600" y="2286000"/>
            <a:ext cx="8153400" cy="22193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lIns="50800" tIns="50800" rIns="50800" bIns="508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select Employee_Name as Name format=$25.0,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Job_Title as Title format=$15.0,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Salary 'Annual Salary' format=comma10.2, 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int((today()-Employee_Hire_Date)/365.25)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	    as YOS 'Years of Service'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from Employee_Addresses as a, Employee_Payroll as p,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Employee_Organization as o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where a.Employee_ID=p.Employee_ID and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o.Employee_ID=p.Employee_ID and</a:t>
            </a:r>
          </a:p>
          <a:p>
            <a:pPr>
              <a:lnSpc>
                <a:spcPct val="85000"/>
              </a:lnSpc>
            </a:pPr>
            <a:r>
              <a:rPr lang="en-US" sz="1600" b="1" dirty="0">
                <a:solidFill>
                  <a:srgbClr val="000000"/>
                </a:solidFill>
                <a:latin typeface="SAS Monospace" pitchFamily="49" charset="0"/>
              </a:rPr>
              <a:t>         Manager_ID=120102;</a:t>
            </a:r>
          </a:p>
        </p:txBody>
      </p:sp>
      <p:sp>
        <p:nvSpPr>
          <p:cNvPr id="20488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39900" y="3776857"/>
            <a:ext cx="3765550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20489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39900" y="3994150"/>
            <a:ext cx="3765550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20490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39900" y="4202113"/>
            <a:ext cx="2105025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20491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39900" y="6062663"/>
            <a:ext cx="4006850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20492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39900" y="6270625"/>
            <a:ext cx="4006850" cy="233363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20493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39900" y="6478588"/>
            <a:ext cx="2317750" cy="233362"/>
          </a:xfrm>
          <a:prstGeom prst="rect">
            <a:avLst/>
          </a:prstGeom>
          <a:solidFill>
            <a:srgbClr val="99CC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 anchor="ctr"/>
          <a:lstStyle/>
          <a:p>
            <a:endParaRPr lang="en-US" dirty="0"/>
          </a:p>
        </p:txBody>
      </p:sp>
      <p:sp>
        <p:nvSpPr>
          <p:cNvPr id="32782" name="Text Box 7"/>
          <p:cNvSpPr txBox="1">
            <a:spLocks noChangeArrowheads="1"/>
          </p:cNvSpPr>
          <p:nvPr/>
        </p:nvSpPr>
        <p:spPr bwMode="auto">
          <a:xfrm rot="10800000">
            <a:off x="70425" y="2274888"/>
            <a:ext cx="471924" cy="1265237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900" b="1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32783" name="Text Box 8"/>
          <p:cNvSpPr txBox="1">
            <a:spLocks noChangeArrowheads="1"/>
          </p:cNvSpPr>
          <p:nvPr/>
        </p:nvSpPr>
        <p:spPr bwMode="auto">
          <a:xfrm rot="10800000">
            <a:off x="67250" y="4546600"/>
            <a:ext cx="471924" cy="2209800"/>
          </a:xfrm>
          <a:prstGeom prst="rect">
            <a:avLst/>
          </a:prstGeom>
          <a:gradFill flip="none" rotWithShape="1">
            <a:gsLst>
              <a:gs pos="0">
                <a:srgbClr val="DAA700"/>
              </a:gs>
              <a:gs pos="80000">
                <a:srgbClr val="FFDC00"/>
              </a:gs>
              <a:gs pos="100000">
                <a:srgbClr val="FFE000"/>
              </a:gs>
            </a:gsLst>
            <a:lin ang="16200000" scaled="1"/>
            <a:tileRect/>
          </a:gradFill>
          <a:ln w="9525">
            <a:solidFill>
              <a:srgbClr val="FFCB00"/>
            </a:solidFill>
            <a:miter lim="800000"/>
            <a:headEnd type="none" w="med" len="lg"/>
            <a:tailEnd type="none" w="med" len="lg"/>
          </a:ln>
          <a:effectLst>
            <a:outerShdw blurRad="40005" dist="22860" dir="5400000" rotWithShape="0">
              <a:scrgbClr r="0" g="0" b="0">
                <a:alpha val="35000"/>
              </a:scrgbClr>
            </a:outerShdw>
          </a:effectLst>
        </p:spPr>
        <p:txBody>
          <a:bodyPr vert="eaVert" lIns="88900" tIns="88900" rIns="88900" bIns="889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900" b="1" dirty="0">
                <a:solidFill>
                  <a:srgbClr val="000000"/>
                </a:solidFill>
              </a:rPr>
              <a:t>DESCRIBE VIEW</a:t>
            </a:r>
          </a:p>
        </p:txBody>
      </p:sp>
      <p:sp>
        <p:nvSpPr>
          <p:cNvPr id="16" name="AutoShape 8"/>
          <p:cNvSpPr>
            <a:spLocks/>
          </p:cNvSpPr>
          <p:nvPr/>
        </p:nvSpPr>
        <p:spPr bwMode="auto">
          <a:xfrm>
            <a:off x="5089360" y="4671319"/>
            <a:ext cx="4113306" cy="795089"/>
          </a:xfrm>
          <a:prstGeom prst="borderCallout2">
            <a:avLst>
              <a:gd name="adj1" fmla="val 10422"/>
              <a:gd name="adj2" fmla="val 323"/>
              <a:gd name="adj3" fmla="val 42982"/>
              <a:gd name="adj4" fmla="val -225"/>
              <a:gd name="adj5" fmla="val 170015"/>
              <a:gd name="adj6" fmla="val -12767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non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The DESCRIBE VIEW statement 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inserted parentheses.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sashq\root\dept\PSD\GRAPHICS\Illustrations\Backgrounds\soft_blue_ova_horizl_sm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2" y="980389"/>
            <a:ext cx="8804635" cy="5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Data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09613" y="1066800"/>
            <a:ext cx="7824787" cy="5497513"/>
          </a:xfrm>
        </p:spPr>
        <p:txBody>
          <a:bodyPr/>
          <a:lstStyle/>
          <a:p>
            <a:pPr marL="455613" indent="-341313">
              <a:tabLst>
                <a:tab pos="1492250" algn="l"/>
              </a:tabLst>
            </a:pPr>
            <a:r>
              <a:rPr lang="en-US" sz="2000" b="1" dirty="0"/>
              <a:t>orion.employee_addresses</a:t>
            </a:r>
            <a:r>
              <a:rPr lang="en-US" sz="2000" dirty="0"/>
              <a:t>               </a:t>
            </a:r>
            <a:r>
              <a:rPr lang="en-US" sz="2000" b="1" dirty="0"/>
              <a:t>orion.employee_payroll</a:t>
            </a:r>
          </a:p>
          <a:p>
            <a:pPr marL="455613" indent="-341313">
              <a:tabLst>
                <a:tab pos="1492250" algn="l"/>
              </a:tabLst>
            </a:pPr>
            <a:r>
              <a:rPr lang="en-US" sz="2000" b="1" dirty="0"/>
              <a:t> </a:t>
            </a:r>
          </a:p>
          <a:p>
            <a:pPr marL="455613" indent="-341313">
              <a:tabLst>
                <a:tab pos="1492250" algn="l"/>
              </a:tabLst>
            </a:pPr>
            <a:endParaRPr lang="en-US" sz="2000" b="1" dirty="0"/>
          </a:p>
          <a:p>
            <a:pPr marL="455613" indent="-341313">
              <a:tabLst>
                <a:tab pos="1492250" algn="l"/>
              </a:tabLst>
            </a:pPr>
            <a:endParaRPr lang="en-US" sz="2000" b="1" dirty="0"/>
          </a:p>
          <a:p>
            <a:pPr marL="455613" indent="-341313">
              <a:tabLst>
                <a:tab pos="1492250" algn="l"/>
              </a:tabLst>
            </a:pPr>
            <a:endParaRPr lang="en-US" sz="2000" dirty="0"/>
          </a:p>
          <a:p>
            <a:pPr marL="114300">
              <a:tabLst>
                <a:tab pos="1492250" algn="l"/>
                <a:tab pos="4452938" algn="l"/>
              </a:tabLst>
            </a:pPr>
            <a:r>
              <a:rPr lang="en-US" sz="2000" b="1" dirty="0"/>
              <a:t>Employee_ID</a:t>
            </a:r>
            <a:r>
              <a:rPr lang="en-US" sz="2000" dirty="0"/>
              <a:t>	</a:t>
            </a:r>
            <a:r>
              <a:rPr lang="en-US" sz="2000" b="1" dirty="0"/>
              <a:t>Employee_ID</a:t>
            </a:r>
          </a:p>
          <a:p>
            <a:pPr marL="114300">
              <a:tabLst>
                <a:tab pos="1492250" algn="l"/>
                <a:tab pos="4452938" algn="l"/>
              </a:tabLst>
            </a:pPr>
            <a:r>
              <a:rPr lang="en-US" sz="2000" b="1" dirty="0"/>
              <a:t>Employee_Name</a:t>
            </a:r>
            <a:r>
              <a:rPr lang="en-US" sz="2000" dirty="0"/>
              <a:t>	</a:t>
            </a:r>
            <a:r>
              <a:rPr lang="en-US" sz="2000" b="1" dirty="0"/>
              <a:t>Birth_Date</a:t>
            </a:r>
          </a:p>
          <a:p>
            <a:pPr marL="114300">
              <a:tabLst>
                <a:tab pos="1492250" algn="l"/>
              </a:tabLst>
            </a:pPr>
            <a:r>
              <a:rPr lang="en-US" sz="2000" b="1" dirty="0"/>
              <a:t>City</a:t>
            </a:r>
          </a:p>
        </p:txBody>
      </p:sp>
      <p:pic>
        <p:nvPicPr>
          <p:cNvPr id="1027" name="Picture 3" descr="\\sashq\root\dept\PSD\GRAPHICS\Illustrations\Arrows\arrow_rt_tap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4673">
            <a:off x="3247875" y="3019133"/>
            <a:ext cx="138425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39794" y="1313656"/>
            <a:ext cx="5697525" cy="1352550"/>
            <a:chOff x="739794" y="1466056"/>
            <a:chExt cx="5697525" cy="1352550"/>
          </a:xfrm>
        </p:grpSpPr>
        <p:pic>
          <p:nvPicPr>
            <p:cNvPr id="35850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0774">
              <a:off x="2169160" y="1774825"/>
              <a:ext cx="67786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Picture 13" descr="\\sashq\root\dept\PSD\GRAPHICS\Illustrations\Arrows\arrow_blue_N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50656">
              <a:off x="4401185" y="1803400"/>
              <a:ext cx="67786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\\sashq\root\dept\PSD\GRAPHICS\Illustrations\Data\dataset_STANDAR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94" y="1466056"/>
              <a:ext cx="1390650" cy="135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\\sashq\root\dept\PSD\GRAPHICS\Illustrations\Data\dataset_STANDARD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669" y="1466056"/>
              <a:ext cx="1390650" cy="135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44007"/>
              </p:ext>
            </p:extLst>
          </p:nvPr>
        </p:nvGraphicFramePr>
        <p:xfrm>
          <a:off x="1970862" y="4088609"/>
          <a:ext cx="5198427" cy="2013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075">
                <a:tc gridSpan="3">
                  <a:txBody>
                    <a:bodyPr/>
                    <a:lstStyle/>
                    <a:p>
                      <a:pPr algn="l"/>
                      <a:r>
                        <a:rPr lang="en-US" sz="2400" b="1" i="0" dirty="0">
                          <a:solidFill>
                            <a:srgbClr val="000000"/>
                          </a:solidFill>
                          <a:latin typeface="Arial"/>
                        </a:rPr>
                        <a:t>orion.birthmonths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i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9DF7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i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9D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l"/>
                      <a:r>
                        <a:rPr lang="en-US" sz="2000" b="1" i="0" dirty="0">
                          <a:solidFill>
                            <a:srgbClr val="000000"/>
                          </a:solidFill>
                          <a:latin typeface="Arial"/>
                        </a:rPr>
                        <a:t>Name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9DF7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i="0" dirty="0">
                          <a:solidFill>
                            <a:srgbClr val="000000"/>
                          </a:solidFill>
                          <a:latin typeface="Arial"/>
                        </a:rPr>
                        <a:t>City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9DF7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i="0" dirty="0">
                          <a:solidFill>
                            <a:srgbClr val="000000"/>
                          </a:solidFill>
                          <a:latin typeface="Arial"/>
                        </a:rPr>
                        <a:t>Birth </a:t>
                      </a:r>
                    </a:p>
                    <a:p>
                      <a:pPr algn="r"/>
                      <a:r>
                        <a:rPr lang="en-US" sz="2000" b="1" i="0" dirty="0">
                          <a:solidFill>
                            <a:srgbClr val="000000"/>
                          </a:solidFill>
                          <a:latin typeface="Arial"/>
                        </a:rPr>
                        <a:t>Month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9D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Aisbitt, Sandy</a:t>
                      </a:r>
                      <a:endParaRPr lang="en-US" sz="2000" b="0" i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Melbourne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l"/>
                      <a:r>
                        <a:rPr lang="en-US" sz="2000" b="0" u="none" dirty="0">
                          <a:solidFill>
                            <a:srgbClr val="000000"/>
                          </a:solidFill>
                          <a:latin typeface="+mn-lt"/>
                        </a:rPr>
                        <a:t>Sheedy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, </a:t>
                      </a:r>
                      <a:r>
                        <a:rPr lang="en-US" sz="2000" b="0" u="none" dirty="0">
                          <a:solidFill>
                            <a:srgbClr val="000000"/>
                          </a:solidFill>
                          <a:latin typeface="+mn-lt"/>
                        </a:rPr>
                        <a:t>Sherie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Melbourne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latin typeface="+mn-lt"/>
                        </a:rPr>
                        <a:t> 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l"/>
                      <a:r>
                        <a:rPr lang="en-US" sz="2000" b="0" u="none" dirty="0">
                          <a:solidFill>
                            <a:srgbClr val="000000"/>
                          </a:solidFill>
                          <a:latin typeface="+mn-lt"/>
                        </a:rPr>
                        <a:t>Tannous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,</a:t>
                      </a:r>
                      <a:r>
                        <a:rPr lang="en-US" sz="2000" b="0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000" b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Cos</a:t>
                      </a:r>
                      <a:endParaRPr lang="en-US" sz="2000" b="0" i="0" u="non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000000"/>
                          </a:solidFill>
                          <a:latin typeface="+mn-lt"/>
                        </a:rPr>
                        <a:t>Melbourne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latin typeface="+mn-lt"/>
                        </a:rPr>
                        <a:t> 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0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 marT="0" marB="0" anchor="ctr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solidFill>
                      <a:srgbClr val="FF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013911" y="1661286"/>
            <a:ext cx="1203960" cy="695154"/>
            <a:chOff x="3970020" y="2108060"/>
            <a:chExt cx="1203960" cy="695154"/>
          </a:xfrm>
        </p:grpSpPr>
        <p:grpSp>
          <p:nvGrpSpPr>
            <p:cNvPr id="21" name="Group 20"/>
            <p:cNvGrpSpPr/>
            <p:nvPr/>
          </p:nvGrpSpPr>
          <p:grpSpPr>
            <a:xfrm>
              <a:off x="3970020" y="2108060"/>
              <a:ext cx="1203960" cy="694760"/>
              <a:chOff x="3970020" y="2108060"/>
              <a:chExt cx="1203960" cy="694760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4484370" y="2108060"/>
                <a:ext cx="689610" cy="694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88900" tIns="88900" rIns="88900" bIns="889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3970020" y="2108060"/>
                <a:ext cx="689610" cy="694760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88900" tIns="88900" rIns="88900" bIns="889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4486910" y="2240847"/>
                <a:ext cx="166379" cy="445135"/>
              </a:xfrm>
              <a:custGeom>
                <a:avLst/>
                <a:gdLst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33020 w 208280"/>
                  <a:gd name="connsiteY7" fmla="*/ 109309 h 472529"/>
                  <a:gd name="connsiteX8" fmla="*/ 27940 w 208280"/>
                  <a:gd name="connsiteY8" fmla="*/ 124549 h 472529"/>
                  <a:gd name="connsiteX9" fmla="*/ 25400 w 208280"/>
                  <a:gd name="connsiteY9" fmla="*/ 132169 h 472529"/>
                  <a:gd name="connsiteX10" fmla="*/ 22860 w 208280"/>
                  <a:gd name="connsiteY10" fmla="*/ 139789 h 472529"/>
                  <a:gd name="connsiteX11" fmla="*/ 20320 w 208280"/>
                  <a:gd name="connsiteY11" fmla="*/ 149949 h 472529"/>
                  <a:gd name="connsiteX12" fmla="*/ 17780 w 208280"/>
                  <a:gd name="connsiteY12" fmla="*/ 167729 h 472529"/>
                  <a:gd name="connsiteX13" fmla="*/ 7620 w 208280"/>
                  <a:gd name="connsiteY13" fmla="*/ 190589 h 472529"/>
                  <a:gd name="connsiteX14" fmla="*/ 0 w 208280"/>
                  <a:gd name="connsiteY14" fmla="*/ 215989 h 472529"/>
                  <a:gd name="connsiteX15" fmla="*/ 2540 w 208280"/>
                  <a:gd name="connsiteY15" fmla="*/ 246469 h 472529"/>
                  <a:gd name="connsiteX16" fmla="*/ 15240 w 208280"/>
                  <a:gd name="connsiteY16" fmla="*/ 269329 h 472529"/>
                  <a:gd name="connsiteX17" fmla="*/ 17780 w 208280"/>
                  <a:gd name="connsiteY17" fmla="*/ 276949 h 472529"/>
                  <a:gd name="connsiteX18" fmla="*/ 15240 w 208280"/>
                  <a:gd name="connsiteY18" fmla="*/ 287109 h 472529"/>
                  <a:gd name="connsiteX19" fmla="*/ 17780 w 208280"/>
                  <a:gd name="connsiteY19" fmla="*/ 358229 h 472529"/>
                  <a:gd name="connsiteX20" fmla="*/ 20320 w 208280"/>
                  <a:gd name="connsiteY20" fmla="*/ 368389 h 472529"/>
                  <a:gd name="connsiteX21" fmla="*/ 25400 w 208280"/>
                  <a:gd name="connsiteY21" fmla="*/ 376009 h 472529"/>
                  <a:gd name="connsiteX22" fmla="*/ 27940 w 208280"/>
                  <a:gd name="connsiteY22" fmla="*/ 383629 h 472529"/>
                  <a:gd name="connsiteX23" fmla="*/ 35560 w 208280"/>
                  <a:gd name="connsiteY23" fmla="*/ 386169 h 472529"/>
                  <a:gd name="connsiteX24" fmla="*/ 40640 w 208280"/>
                  <a:gd name="connsiteY24" fmla="*/ 393789 h 472529"/>
                  <a:gd name="connsiteX25" fmla="*/ 43180 w 208280"/>
                  <a:gd name="connsiteY25" fmla="*/ 403949 h 472529"/>
                  <a:gd name="connsiteX26" fmla="*/ 58420 w 208280"/>
                  <a:gd name="connsiteY26" fmla="*/ 419189 h 472529"/>
                  <a:gd name="connsiteX27" fmla="*/ 66040 w 208280"/>
                  <a:gd name="connsiteY27" fmla="*/ 434429 h 472529"/>
                  <a:gd name="connsiteX28" fmla="*/ 73660 w 208280"/>
                  <a:gd name="connsiteY28" fmla="*/ 436969 h 472529"/>
                  <a:gd name="connsiteX29" fmla="*/ 81280 w 208280"/>
                  <a:gd name="connsiteY29" fmla="*/ 462369 h 472529"/>
                  <a:gd name="connsiteX30" fmla="*/ 83820 w 208280"/>
                  <a:gd name="connsiteY30" fmla="*/ 469989 h 472529"/>
                  <a:gd name="connsiteX31" fmla="*/ 91440 w 208280"/>
                  <a:gd name="connsiteY31" fmla="*/ 472529 h 472529"/>
                  <a:gd name="connsiteX32" fmla="*/ 99060 w 208280"/>
                  <a:gd name="connsiteY32" fmla="*/ 464909 h 472529"/>
                  <a:gd name="connsiteX33" fmla="*/ 104140 w 208280"/>
                  <a:gd name="connsiteY33" fmla="*/ 457289 h 472529"/>
                  <a:gd name="connsiteX34" fmla="*/ 111760 w 208280"/>
                  <a:gd name="connsiteY34" fmla="*/ 454749 h 472529"/>
                  <a:gd name="connsiteX35" fmla="*/ 129540 w 208280"/>
                  <a:gd name="connsiteY35" fmla="*/ 434429 h 472529"/>
                  <a:gd name="connsiteX36" fmla="*/ 144780 w 208280"/>
                  <a:gd name="connsiteY36" fmla="*/ 429349 h 472529"/>
                  <a:gd name="connsiteX37" fmla="*/ 152400 w 208280"/>
                  <a:gd name="connsiteY37" fmla="*/ 426809 h 472529"/>
                  <a:gd name="connsiteX38" fmla="*/ 160020 w 208280"/>
                  <a:gd name="connsiteY38" fmla="*/ 411569 h 472529"/>
                  <a:gd name="connsiteX39" fmla="*/ 165100 w 208280"/>
                  <a:gd name="connsiteY39" fmla="*/ 403949 h 472529"/>
                  <a:gd name="connsiteX40" fmla="*/ 167640 w 208280"/>
                  <a:gd name="connsiteY40" fmla="*/ 396329 h 472529"/>
                  <a:gd name="connsiteX41" fmla="*/ 172720 w 208280"/>
                  <a:gd name="connsiteY41" fmla="*/ 388709 h 472529"/>
                  <a:gd name="connsiteX42" fmla="*/ 180340 w 208280"/>
                  <a:gd name="connsiteY42" fmla="*/ 373469 h 472529"/>
                  <a:gd name="connsiteX43" fmla="*/ 185420 w 208280"/>
                  <a:gd name="connsiteY43" fmla="*/ 353149 h 472529"/>
                  <a:gd name="connsiteX44" fmla="*/ 190500 w 208280"/>
                  <a:gd name="connsiteY44" fmla="*/ 335369 h 472529"/>
                  <a:gd name="connsiteX45" fmla="*/ 195580 w 208280"/>
                  <a:gd name="connsiteY45" fmla="*/ 327749 h 472529"/>
                  <a:gd name="connsiteX46" fmla="*/ 200660 w 208280"/>
                  <a:gd name="connsiteY46" fmla="*/ 309969 h 472529"/>
                  <a:gd name="connsiteX47" fmla="*/ 203200 w 208280"/>
                  <a:gd name="connsiteY47" fmla="*/ 223609 h 472529"/>
                  <a:gd name="connsiteX48" fmla="*/ 208280 w 208280"/>
                  <a:gd name="connsiteY48" fmla="*/ 208369 h 472529"/>
                  <a:gd name="connsiteX49" fmla="*/ 205740 w 208280"/>
                  <a:gd name="connsiteY49" fmla="*/ 175349 h 472529"/>
                  <a:gd name="connsiteX50" fmla="*/ 203200 w 208280"/>
                  <a:gd name="connsiteY50" fmla="*/ 149949 h 472529"/>
                  <a:gd name="connsiteX51" fmla="*/ 198120 w 208280"/>
                  <a:gd name="connsiteY51" fmla="*/ 132169 h 472529"/>
                  <a:gd name="connsiteX52" fmla="*/ 195580 w 208280"/>
                  <a:gd name="connsiteY52" fmla="*/ 122009 h 472529"/>
                  <a:gd name="connsiteX53" fmla="*/ 185420 w 208280"/>
                  <a:gd name="connsiteY53" fmla="*/ 106769 h 472529"/>
                  <a:gd name="connsiteX54" fmla="*/ 175260 w 208280"/>
                  <a:gd name="connsiteY54" fmla="*/ 96609 h 472529"/>
                  <a:gd name="connsiteX55" fmla="*/ 165100 w 208280"/>
                  <a:gd name="connsiteY55" fmla="*/ 73749 h 472529"/>
                  <a:gd name="connsiteX56" fmla="*/ 157480 w 208280"/>
                  <a:gd name="connsiteY56" fmla="*/ 68669 h 472529"/>
                  <a:gd name="connsiteX57" fmla="*/ 152400 w 208280"/>
                  <a:gd name="connsiteY57" fmla="*/ 61049 h 472529"/>
                  <a:gd name="connsiteX58" fmla="*/ 149860 w 208280"/>
                  <a:gd name="connsiteY58" fmla="*/ 53429 h 472529"/>
                  <a:gd name="connsiteX59" fmla="*/ 142240 w 208280"/>
                  <a:gd name="connsiteY59" fmla="*/ 50889 h 472529"/>
                  <a:gd name="connsiteX60" fmla="*/ 134620 w 208280"/>
                  <a:gd name="connsiteY60" fmla="*/ 35649 h 472529"/>
                  <a:gd name="connsiteX61" fmla="*/ 119380 w 208280"/>
                  <a:gd name="connsiteY61" fmla="*/ 12789 h 472529"/>
                  <a:gd name="connsiteX62" fmla="*/ 106680 w 208280"/>
                  <a:gd name="connsiteY62" fmla="*/ 89 h 472529"/>
                  <a:gd name="connsiteX63" fmla="*/ 91440 w 208280"/>
                  <a:gd name="connsiteY63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33020 w 208280"/>
                  <a:gd name="connsiteY7" fmla="*/ 109309 h 472529"/>
                  <a:gd name="connsiteX8" fmla="*/ 27940 w 208280"/>
                  <a:gd name="connsiteY8" fmla="*/ 124549 h 472529"/>
                  <a:gd name="connsiteX9" fmla="*/ 25400 w 208280"/>
                  <a:gd name="connsiteY9" fmla="*/ 132169 h 472529"/>
                  <a:gd name="connsiteX10" fmla="*/ 22860 w 208280"/>
                  <a:gd name="connsiteY10" fmla="*/ 139789 h 472529"/>
                  <a:gd name="connsiteX11" fmla="*/ 20320 w 208280"/>
                  <a:gd name="connsiteY11" fmla="*/ 149949 h 472529"/>
                  <a:gd name="connsiteX12" fmla="*/ 7620 w 208280"/>
                  <a:gd name="connsiteY12" fmla="*/ 190589 h 472529"/>
                  <a:gd name="connsiteX13" fmla="*/ 0 w 208280"/>
                  <a:gd name="connsiteY13" fmla="*/ 215989 h 472529"/>
                  <a:gd name="connsiteX14" fmla="*/ 2540 w 208280"/>
                  <a:gd name="connsiteY14" fmla="*/ 246469 h 472529"/>
                  <a:gd name="connsiteX15" fmla="*/ 15240 w 208280"/>
                  <a:gd name="connsiteY15" fmla="*/ 269329 h 472529"/>
                  <a:gd name="connsiteX16" fmla="*/ 17780 w 208280"/>
                  <a:gd name="connsiteY16" fmla="*/ 276949 h 472529"/>
                  <a:gd name="connsiteX17" fmla="*/ 15240 w 208280"/>
                  <a:gd name="connsiteY17" fmla="*/ 287109 h 472529"/>
                  <a:gd name="connsiteX18" fmla="*/ 17780 w 208280"/>
                  <a:gd name="connsiteY18" fmla="*/ 358229 h 472529"/>
                  <a:gd name="connsiteX19" fmla="*/ 20320 w 208280"/>
                  <a:gd name="connsiteY19" fmla="*/ 368389 h 472529"/>
                  <a:gd name="connsiteX20" fmla="*/ 25400 w 208280"/>
                  <a:gd name="connsiteY20" fmla="*/ 376009 h 472529"/>
                  <a:gd name="connsiteX21" fmla="*/ 27940 w 208280"/>
                  <a:gd name="connsiteY21" fmla="*/ 383629 h 472529"/>
                  <a:gd name="connsiteX22" fmla="*/ 35560 w 208280"/>
                  <a:gd name="connsiteY22" fmla="*/ 386169 h 472529"/>
                  <a:gd name="connsiteX23" fmla="*/ 40640 w 208280"/>
                  <a:gd name="connsiteY23" fmla="*/ 393789 h 472529"/>
                  <a:gd name="connsiteX24" fmla="*/ 43180 w 208280"/>
                  <a:gd name="connsiteY24" fmla="*/ 403949 h 472529"/>
                  <a:gd name="connsiteX25" fmla="*/ 58420 w 208280"/>
                  <a:gd name="connsiteY25" fmla="*/ 419189 h 472529"/>
                  <a:gd name="connsiteX26" fmla="*/ 66040 w 208280"/>
                  <a:gd name="connsiteY26" fmla="*/ 434429 h 472529"/>
                  <a:gd name="connsiteX27" fmla="*/ 73660 w 208280"/>
                  <a:gd name="connsiteY27" fmla="*/ 436969 h 472529"/>
                  <a:gd name="connsiteX28" fmla="*/ 81280 w 208280"/>
                  <a:gd name="connsiteY28" fmla="*/ 462369 h 472529"/>
                  <a:gd name="connsiteX29" fmla="*/ 83820 w 208280"/>
                  <a:gd name="connsiteY29" fmla="*/ 469989 h 472529"/>
                  <a:gd name="connsiteX30" fmla="*/ 91440 w 208280"/>
                  <a:gd name="connsiteY30" fmla="*/ 472529 h 472529"/>
                  <a:gd name="connsiteX31" fmla="*/ 99060 w 208280"/>
                  <a:gd name="connsiteY31" fmla="*/ 464909 h 472529"/>
                  <a:gd name="connsiteX32" fmla="*/ 104140 w 208280"/>
                  <a:gd name="connsiteY32" fmla="*/ 457289 h 472529"/>
                  <a:gd name="connsiteX33" fmla="*/ 111760 w 208280"/>
                  <a:gd name="connsiteY33" fmla="*/ 454749 h 472529"/>
                  <a:gd name="connsiteX34" fmla="*/ 129540 w 208280"/>
                  <a:gd name="connsiteY34" fmla="*/ 434429 h 472529"/>
                  <a:gd name="connsiteX35" fmla="*/ 144780 w 208280"/>
                  <a:gd name="connsiteY35" fmla="*/ 429349 h 472529"/>
                  <a:gd name="connsiteX36" fmla="*/ 152400 w 208280"/>
                  <a:gd name="connsiteY36" fmla="*/ 426809 h 472529"/>
                  <a:gd name="connsiteX37" fmla="*/ 160020 w 208280"/>
                  <a:gd name="connsiteY37" fmla="*/ 411569 h 472529"/>
                  <a:gd name="connsiteX38" fmla="*/ 165100 w 208280"/>
                  <a:gd name="connsiteY38" fmla="*/ 403949 h 472529"/>
                  <a:gd name="connsiteX39" fmla="*/ 167640 w 208280"/>
                  <a:gd name="connsiteY39" fmla="*/ 396329 h 472529"/>
                  <a:gd name="connsiteX40" fmla="*/ 172720 w 208280"/>
                  <a:gd name="connsiteY40" fmla="*/ 388709 h 472529"/>
                  <a:gd name="connsiteX41" fmla="*/ 180340 w 208280"/>
                  <a:gd name="connsiteY41" fmla="*/ 373469 h 472529"/>
                  <a:gd name="connsiteX42" fmla="*/ 185420 w 208280"/>
                  <a:gd name="connsiteY42" fmla="*/ 353149 h 472529"/>
                  <a:gd name="connsiteX43" fmla="*/ 190500 w 208280"/>
                  <a:gd name="connsiteY43" fmla="*/ 335369 h 472529"/>
                  <a:gd name="connsiteX44" fmla="*/ 195580 w 208280"/>
                  <a:gd name="connsiteY44" fmla="*/ 327749 h 472529"/>
                  <a:gd name="connsiteX45" fmla="*/ 200660 w 208280"/>
                  <a:gd name="connsiteY45" fmla="*/ 309969 h 472529"/>
                  <a:gd name="connsiteX46" fmla="*/ 203200 w 208280"/>
                  <a:gd name="connsiteY46" fmla="*/ 223609 h 472529"/>
                  <a:gd name="connsiteX47" fmla="*/ 208280 w 208280"/>
                  <a:gd name="connsiteY47" fmla="*/ 208369 h 472529"/>
                  <a:gd name="connsiteX48" fmla="*/ 205740 w 208280"/>
                  <a:gd name="connsiteY48" fmla="*/ 175349 h 472529"/>
                  <a:gd name="connsiteX49" fmla="*/ 203200 w 208280"/>
                  <a:gd name="connsiteY49" fmla="*/ 149949 h 472529"/>
                  <a:gd name="connsiteX50" fmla="*/ 198120 w 208280"/>
                  <a:gd name="connsiteY50" fmla="*/ 132169 h 472529"/>
                  <a:gd name="connsiteX51" fmla="*/ 195580 w 208280"/>
                  <a:gd name="connsiteY51" fmla="*/ 122009 h 472529"/>
                  <a:gd name="connsiteX52" fmla="*/ 185420 w 208280"/>
                  <a:gd name="connsiteY52" fmla="*/ 106769 h 472529"/>
                  <a:gd name="connsiteX53" fmla="*/ 175260 w 208280"/>
                  <a:gd name="connsiteY53" fmla="*/ 96609 h 472529"/>
                  <a:gd name="connsiteX54" fmla="*/ 165100 w 208280"/>
                  <a:gd name="connsiteY54" fmla="*/ 73749 h 472529"/>
                  <a:gd name="connsiteX55" fmla="*/ 157480 w 208280"/>
                  <a:gd name="connsiteY55" fmla="*/ 68669 h 472529"/>
                  <a:gd name="connsiteX56" fmla="*/ 152400 w 208280"/>
                  <a:gd name="connsiteY56" fmla="*/ 61049 h 472529"/>
                  <a:gd name="connsiteX57" fmla="*/ 149860 w 208280"/>
                  <a:gd name="connsiteY57" fmla="*/ 53429 h 472529"/>
                  <a:gd name="connsiteX58" fmla="*/ 142240 w 208280"/>
                  <a:gd name="connsiteY58" fmla="*/ 50889 h 472529"/>
                  <a:gd name="connsiteX59" fmla="*/ 134620 w 208280"/>
                  <a:gd name="connsiteY59" fmla="*/ 35649 h 472529"/>
                  <a:gd name="connsiteX60" fmla="*/ 119380 w 208280"/>
                  <a:gd name="connsiteY60" fmla="*/ 12789 h 472529"/>
                  <a:gd name="connsiteX61" fmla="*/ 106680 w 208280"/>
                  <a:gd name="connsiteY61" fmla="*/ 89 h 472529"/>
                  <a:gd name="connsiteX62" fmla="*/ 91440 w 208280"/>
                  <a:gd name="connsiteY62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33020 w 208280"/>
                  <a:gd name="connsiteY7" fmla="*/ 109309 h 472529"/>
                  <a:gd name="connsiteX8" fmla="*/ 27940 w 208280"/>
                  <a:gd name="connsiteY8" fmla="*/ 124549 h 472529"/>
                  <a:gd name="connsiteX9" fmla="*/ 25400 w 208280"/>
                  <a:gd name="connsiteY9" fmla="*/ 132169 h 472529"/>
                  <a:gd name="connsiteX10" fmla="*/ 22860 w 208280"/>
                  <a:gd name="connsiteY10" fmla="*/ 139789 h 472529"/>
                  <a:gd name="connsiteX11" fmla="*/ 7620 w 208280"/>
                  <a:gd name="connsiteY11" fmla="*/ 190589 h 472529"/>
                  <a:gd name="connsiteX12" fmla="*/ 0 w 208280"/>
                  <a:gd name="connsiteY12" fmla="*/ 215989 h 472529"/>
                  <a:gd name="connsiteX13" fmla="*/ 2540 w 208280"/>
                  <a:gd name="connsiteY13" fmla="*/ 246469 h 472529"/>
                  <a:gd name="connsiteX14" fmla="*/ 15240 w 208280"/>
                  <a:gd name="connsiteY14" fmla="*/ 269329 h 472529"/>
                  <a:gd name="connsiteX15" fmla="*/ 17780 w 208280"/>
                  <a:gd name="connsiteY15" fmla="*/ 276949 h 472529"/>
                  <a:gd name="connsiteX16" fmla="*/ 15240 w 208280"/>
                  <a:gd name="connsiteY16" fmla="*/ 287109 h 472529"/>
                  <a:gd name="connsiteX17" fmla="*/ 17780 w 208280"/>
                  <a:gd name="connsiteY17" fmla="*/ 358229 h 472529"/>
                  <a:gd name="connsiteX18" fmla="*/ 20320 w 208280"/>
                  <a:gd name="connsiteY18" fmla="*/ 368389 h 472529"/>
                  <a:gd name="connsiteX19" fmla="*/ 25400 w 208280"/>
                  <a:gd name="connsiteY19" fmla="*/ 376009 h 472529"/>
                  <a:gd name="connsiteX20" fmla="*/ 27940 w 208280"/>
                  <a:gd name="connsiteY20" fmla="*/ 383629 h 472529"/>
                  <a:gd name="connsiteX21" fmla="*/ 35560 w 208280"/>
                  <a:gd name="connsiteY21" fmla="*/ 386169 h 472529"/>
                  <a:gd name="connsiteX22" fmla="*/ 40640 w 208280"/>
                  <a:gd name="connsiteY22" fmla="*/ 393789 h 472529"/>
                  <a:gd name="connsiteX23" fmla="*/ 43180 w 208280"/>
                  <a:gd name="connsiteY23" fmla="*/ 403949 h 472529"/>
                  <a:gd name="connsiteX24" fmla="*/ 58420 w 208280"/>
                  <a:gd name="connsiteY24" fmla="*/ 419189 h 472529"/>
                  <a:gd name="connsiteX25" fmla="*/ 66040 w 208280"/>
                  <a:gd name="connsiteY25" fmla="*/ 434429 h 472529"/>
                  <a:gd name="connsiteX26" fmla="*/ 73660 w 208280"/>
                  <a:gd name="connsiteY26" fmla="*/ 436969 h 472529"/>
                  <a:gd name="connsiteX27" fmla="*/ 81280 w 208280"/>
                  <a:gd name="connsiteY27" fmla="*/ 462369 h 472529"/>
                  <a:gd name="connsiteX28" fmla="*/ 83820 w 208280"/>
                  <a:gd name="connsiteY28" fmla="*/ 469989 h 472529"/>
                  <a:gd name="connsiteX29" fmla="*/ 91440 w 208280"/>
                  <a:gd name="connsiteY29" fmla="*/ 472529 h 472529"/>
                  <a:gd name="connsiteX30" fmla="*/ 99060 w 208280"/>
                  <a:gd name="connsiteY30" fmla="*/ 464909 h 472529"/>
                  <a:gd name="connsiteX31" fmla="*/ 104140 w 208280"/>
                  <a:gd name="connsiteY31" fmla="*/ 457289 h 472529"/>
                  <a:gd name="connsiteX32" fmla="*/ 111760 w 208280"/>
                  <a:gd name="connsiteY32" fmla="*/ 454749 h 472529"/>
                  <a:gd name="connsiteX33" fmla="*/ 129540 w 208280"/>
                  <a:gd name="connsiteY33" fmla="*/ 434429 h 472529"/>
                  <a:gd name="connsiteX34" fmla="*/ 144780 w 208280"/>
                  <a:gd name="connsiteY34" fmla="*/ 429349 h 472529"/>
                  <a:gd name="connsiteX35" fmla="*/ 152400 w 208280"/>
                  <a:gd name="connsiteY35" fmla="*/ 426809 h 472529"/>
                  <a:gd name="connsiteX36" fmla="*/ 160020 w 208280"/>
                  <a:gd name="connsiteY36" fmla="*/ 411569 h 472529"/>
                  <a:gd name="connsiteX37" fmla="*/ 165100 w 208280"/>
                  <a:gd name="connsiteY37" fmla="*/ 403949 h 472529"/>
                  <a:gd name="connsiteX38" fmla="*/ 167640 w 208280"/>
                  <a:gd name="connsiteY38" fmla="*/ 396329 h 472529"/>
                  <a:gd name="connsiteX39" fmla="*/ 172720 w 208280"/>
                  <a:gd name="connsiteY39" fmla="*/ 388709 h 472529"/>
                  <a:gd name="connsiteX40" fmla="*/ 180340 w 208280"/>
                  <a:gd name="connsiteY40" fmla="*/ 373469 h 472529"/>
                  <a:gd name="connsiteX41" fmla="*/ 185420 w 208280"/>
                  <a:gd name="connsiteY41" fmla="*/ 353149 h 472529"/>
                  <a:gd name="connsiteX42" fmla="*/ 190500 w 208280"/>
                  <a:gd name="connsiteY42" fmla="*/ 335369 h 472529"/>
                  <a:gd name="connsiteX43" fmla="*/ 195580 w 208280"/>
                  <a:gd name="connsiteY43" fmla="*/ 327749 h 472529"/>
                  <a:gd name="connsiteX44" fmla="*/ 200660 w 208280"/>
                  <a:gd name="connsiteY44" fmla="*/ 309969 h 472529"/>
                  <a:gd name="connsiteX45" fmla="*/ 203200 w 208280"/>
                  <a:gd name="connsiteY45" fmla="*/ 223609 h 472529"/>
                  <a:gd name="connsiteX46" fmla="*/ 208280 w 208280"/>
                  <a:gd name="connsiteY46" fmla="*/ 208369 h 472529"/>
                  <a:gd name="connsiteX47" fmla="*/ 205740 w 208280"/>
                  <a:gd name="connsiteY47" fmla="*/ 175349 h 472529"/>
                  <a:gd name="connsiteX48" fmla="*/ 203200 w 208280"/>
                  <a:gd name="connsiteY48" fmla="*/ 149949 h 472529"/>
                  <a:gd name="connsiteX49" fmla="*/ 198120 w 208280"/>
                  <a:gd name="connsiteY49" fmla="*/ 132169 h 472529"/>
                  <a:gd name="connsiteX50" fmla="*/ 195580 w 208280"/>
                  <a:gd name="connsiteY50" fmla="*/ 122009 h 472529"/>
                  <a:gd name="connsiteX51" fmla="*/ 185420 w 208280"/>
                  <a:gd name="connsiteY51" fmla="*/ 106769 h 472529"/>
                  <a:gd name="connsiteX52" fmla="*/ 175260 w 208280"/>
                  <a:gd name="connsiteY52" fmla="*/ 96609 h 472529"/>
                  <a:gd name="connsiteX53" fmla="*/ 165100 w 208280"/>
                  <a:gd name="connsiteY53" fmla="*/ 73749 h 472529"/>
                  <a:gd name="connsiteX54" fmla="*/ 157480 w 208280"/>
                  <a:gd name="connsiteY54" fmla="*/ 68669 h 472529"/>
                  <a:gd name="connsiteX55" fmla="*/ 152400 w 208280"/>
                  <a:gd name="connsiteY55" fmla="*/ 61049 h 472529"/>
                  <a:gd name="connsiteX56" fmla="*/ 149860 w 208280"/>
                  <a:gd name="connsiteY56" fmla="*/ 53429 h 472529"/>
                  <a:gd name="connsiteX57" fmla="*/ 142240 w 208280"/>
                  <a:gd name="connsiteY57" fmla="*/ 50889 h 472529"/>
                  <a:gd name="connsiteX58" fmla="*/ 134620 w 208280"/>
                  <a:gd name="connsiteY58" fmla="*/ 35649 h 472529"/>
                  <a:gd name="connsiteX59" fmla="*/ 119380 w 208280"/>
                  <a:gd name="connsiteY59" fmla="*/ 12789 h 472529"/>
                  <a:gd name="connsiteX60" fmla="*/ 106680 w 208280"/>
                  <a:gd name="connsiteY60" fmla="*/ 89 h 472529"/>
                  <a:gd name="connsiteX61" fmla="*/ 91440 w 208280"/>
                  <a:gd name="connsiteY61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33020 w 208280"/>
                  <a:gd name="connsiteY7" fmla="*/ 109309 h 472529"/>
                  <a:gd name="connsiteX8" fmla="*/ 27940 w 208280"/>
                  <a:gd name="connsiteY8" fmla="*/ 124549 h 472529"/>
                  <a:gd name="connsiteX9" fmla="*/ 22860 w 208280"/>
                  <a:gd name="connsiteY9" fmla="*/ 139789 h 472529"/>
                  <a:gd name="connsiteX10" fmla="*/ 7620 w 208280"/>
                  <a:gd name="connsiteY10" fmla="*/ 190589 h 472529"/>
                  <a:gd name="connsiteX11" fmla="*/ 0 w 208280"/>
                  <a:gd name="connsiteY11" fmla="*/ 215989 h 472529"/>
                  <a:gd name="connsiteX12" fmla="*/ 2540 w 208280"/>
                  <a:gd name="connsiteY12" fmla="*/ 246469 h 472529"/>
                  <a:gd name="connsiteX13" fmla="*/ 15240 w 208280"/>
                  <a:gd name="connsiteY13" fmla="*/ 269329 h 472529"/>
                  <a:gd name="connsiteX14" fmla="*/ 17780 w 208280"/>
                  <a:gd name="connsiteY14" fmla="*/ 276949 h 472529"/>
                  <a:gd name="connsiteX15" fmla="*/ 15240 w 208280"/>
                  <a:gd name="connsiteY15" fmla="*/ 287109 h 472529"/>
                  <a:gd name="connsiteX16" fmla="*/ 17780 w 208280"/>
                  <a:gd name="connsiteY16" fmla="*/ 358229 h 472529"/>
                  <a:gd name="connsiteX17" fmla="*/ 20320 w 208280"/>
                  <a:gd name="connsiteY17" fmla="*/ 368389 h 472529"/>
                  <a:gd name="connsiteX18" fmla="*/ 25400 w 208280"/>
                  <a:gd name="connsiteY18" fmla="*/ 376009 h 472529"/>
                  <a:gd name="connsiteX19" fmla="*/ 27940 w 208280"/>
                  <a:gd name="connsiteY19" fmla="*/ 383629 h 472529"/>
                  <a:gd name="connsiteX20" fmla="*/ 35560 w 208280"/>
                  <a:gd name="connsiteY20" fmla="*/ 386169 h 472529"/>
                  <a:gd name="connsiteX21" fmla="*/ 40640 w 208280"/>
                  <a:gd name="connsiteY21" fmla="*/ 393789 h 472529"/>
                  <a:gd name="connsiteX22" fmla="*/ 43180 w 208280"/>
                  <a:gd name="connsiteY22" fmla="*/ 403949 h 472529"/>
                  <a:gd name="connsiteX23" fmla="*/ 58420 w 208280"/>
                  <a:gd name="connsiteY23" fmla="*/ 419189 h 472529"/>
                  <a:gd name="connsiteX24" fmla="*/ 66040 w 208280"/>
                  <a:gd name="connsiteY24" fmla="*/ 434429 h 472529"/>
                  <a:gd name="connsiteX25" fmla="*/ 73660 w 208280"/>
                  <a:gd name="connsiteY25" fmla="*/ 436969 h 472529"/>
                  <a:gd name="connsiteX26" fmla="*/ 81280 w 208280"/>
                  <a:gd name="connsiteY26" fmla="*/ 462369 h 472529"/>
                  <a:gd name="connsiteX27" fmla="*/ 83820 w 208280"/>
                  <a:gd name="connsiteY27" fmla="*/ 469989 h 472529"/>
                  <a:gd name="connsiteX28" fmla="*/ 91440 w 208280"/>
                  <a:gd name="connsiteY28" fmla="*/ 472529 h 472529"/>
                  <a:gd name="connsiteX29" fmla="*/ 99060 w 208280"/>
                  <a:gd name="connsiteY29" fmla="*/ 464909 h 472529"/>
                  <a:gd name="connsiteX30" fmla="*/ 104140 w 208280"/>
                  <a:gd name="connsiteY30" fmla="*/ 457289 h 472529"/>
                  <a:gd name="connsiteX31" fmla="*/ 111760 w 208280"/>
                  <a:gd name="connsiteY31" fmla="*/ 454749 h 472529"/>
                  <a:gd name="connsiteX32" fmla="*/ 129540 w 208280"/>
                  <a:gd name="connsiteY32" fmla="*/ 434429 h 472529"/>
                  <a:gd name="connsiteX33" fmla="*/ 144780 w 208280"/>
                  <a:gd name="connsiteY33" fmla="*/ 429349 h 472529"/>
                  <a:gd name="connsiteX34" fmla="*/ 152400 w 208280"/>
                  <a:gd name="connsiteY34" fmla="*/ 426809 h 472529"/>
                  <a:gd name="connsiteX35" fmla="*/ 160020 w 208280"/>
                  <a:gd name="connsiteY35" fmla="*/ 411569 h 472529"/>
                  <a:gd name="connsiteX36" fmla="*/ 165100 w 208280"/>
                  <a:gd name="connsiteY36" fmla="*/ 403949 h 472529"/>
                  <a:gd name="connsiteX37" fmla="*/ 167640 w 208280"/>
                  <a:gd name="connsiteY37" fmla="*/ 396329 h 472529"/>
                  <a:gd name="connsiteX38" fmla="*/ 172720 w 208280"/>
                  <a:gd name="connsiteY38" fmla="*/ 388709 h 472529"/>
                  <a:gd name="connsiteX39" fmla="*/ 180340 w 208280"/>
                  <a:gd name="connsiteY39" fmla="*/ 373469 h 472529"/>
                  <a:gd name="connsiteX40" fmla="*/ 185420 w 208280"/>
                  <a:gd name="connsiteY40" fmla="*/ 353149 h 472529"/>
                  <a:gd name="connsiteX41" fmla="*/ 190500 w 208280"/>
                  <a:gd name="connsiteY41" fmla="*/ 335369 h 472529"/>
                  <a:gd name="connsiteX42" fmla="*/ 195580 w 208280"/>
                  <a:gd name="connsiteY42" fmla="*/ 327749 h 472529"/>
                  <a:gd name="connsiteX43" fmla="*/ 200660 w 208280"/>
                  <a:gd name="connsiteY43" fmla="*/ 309969 h 472529"/>
                  <a:gd name="connsiteX44" fmla="*/ 203200 w 208280"/>
                  <a:gd name="connsiteY44" fmla="*/ 223609 h 472529"/>
                  <a:gd name="connsiteX45" fmla="*/ 208280 w 208280"/>
                  <a:gd name="connsiteY45" fmla="*/ 208369 h 472529"/>
                  <a:gd name="connsiteX46" fmla="*/ 205740 w 208280"/>
                  <a:gd name="connsiteY46" fmla="*/ 175349 h 472529"/>
                  <a:gd name="connsiteX47" fmla="*/ 203200 w 208280"/>
                  <a:gd name="connsiteY47" fmla="*/ 149949 h 472529"/>
                  <a:gd name="connsiteX48" fmla="*/ 198120 w 208280"/>
                  <a:gd name="connsiteY48" fmla="*/ 132169 h 472529"/>
                  <a:gd name="connsiteX49" fmla="*/ 195580 w 208280"/>
                  <a:gd name="connsiteY49" fmla="*/ 122009 h 472529"/>
                  <a:gd name="connsiteX50" fmla="*/ 185420 w 208280"/>
                  <a:gd name="connsiteY50" fmla="*/ 106769 h 472529"/>
                  <a:gd name="connsiteX51" fmla="*/ 175260 w 208280"/>
                  <a:gd name="connsiteY51" fmla="*/ 96609 h 472529"/>
                  <a:gd name="connsiteX52" fmla="*/ 165100 w 208280"/>
                  <a:gd name="connsiteY52" fmla="*/ 73749 h 472529"/>
                  <a:gd name="connsiteX53" fmla="*/ 157480 w 208280"/>
                  <a:gd name="connsiteY53" fmla="*/ 68669 h 472529"/>
                  <a:gd name="connsiteX54" fmla="*/ 152400 w 208280"/>
                  <a:gd name="connsiteY54" fmla="*/ 61049 h 472529"/>
                  <a:gd name="connsiteX55" fmla="*/ 149860 w 208280"/>
                  <a:gd name="connsiteY55" fmla="*/ 53429 h 472529"/>
                  <a:gd name="connsiteX56" fmla="*/ 142240 w 208280"/>
                  <a:gd name="connsiteY56" fmla="*/ 50889 h 472529"/>
                  <a:gd name="connsiteX57" fmla="*/ 134620 w 208280"/>
                  <a:gd name="connsiteY57" fmla="*/ 35649 h 472529"/>
                  <a:gd name="connsiteX58" fmla="*/ 119380 w 208280"/>
                  <a:gd name="connsiteY58" fmla="*/ 12789 h 472529"/>
                  <a:gd name="connsiteX59" fmla="*/ 106680 w 208280"/>
                  <a:gd name="connsiteY59" fmla="*/ 89 h 472529"/>
                  <a:gd name="connsiteX60" fmla="*/ 91440 w 208280"/>
                  <a:gd name="connsiteY60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33020 w 208280"/>
                  <a:gd name="connsiteY7" fmla="*/ 109309 h 472529"/>
                  <a:gd name="connsiteX8" fmla="*/ 27940 w 208280"/>
                  <a:gd name="connsiteY8" fmla="*/ 124549 h 472529"/>
                  <a:gd name="connsiteX9" fmla="*/ 7620 w 208280"/>
                  <a:gd name="connsiteY9" fmla="*/ 190589 h 472529"/>
                  <a:gd name="connsiteX10" fmla="*/ 0 w 208280"/>
                  <a:gd name="connsiteY10" fmla="*/ 215989 h 472529"/>
                  <a:gd name="connsiteX11" fmla="*/ 2540 w 208280"/>
                  <a:gd name="connsiteY11" fmla="*/ 246469 h 472529"/>
                  <a:gd name="connsiteX12" fmla="*/ 15240 w 208280"/>
                  <a:gd name="connsiteY12" fmla="*/ 269329 h 472529"/>
                  <a:gd name="connsiteX13" fmla="*/ 17780 w 208280"/>
                  <a:gd name="connsiteY13" fmla="*/ 276949 h 472529"/>
                  <a:gd name="connsiteX14" fmla="*/ 15240 w 208280"/>
                  <a:gd name="connsiteY14" fmla="*/ 287109 h 472529"/>
                  <a:gd name="connsiteX15" fmla="*/ 17780 w 208280"/>
                  <a:gd name="connsiteY15" fmla="*/ 358229 h 472529"/>
                  <a:gd name="connsiteX16" fmla="*/ 20320 w 208280"/>
                  <a:gd name="connsiteY16" fmla="*/ 368389 h 472529"/>
                  <a:gd name="connsiteX17" fmla="*/ 25400 w 208280"/>
                  <a:gd name="connsiteY17" fmla="*/ 376009 h 472529"/>
                  <a:gd name="connsiteX18" fmla="*/ 27940 w 208280"/>
                  <a:gd name="connsiteY18" fmla="*/ 383629 h 472529"/>
                  <a:gd name="connsiteX19" fmla="*/ 35560 w 208280"/>
                  <a:gd name="connsiteY19" fmla="*/ 386169 h 472529"/>
                  <a:gd name="connsiteX20" fmla="*/ 40640 w 208280"/>
                  <a:gd name="connsiteY20" fmla="*/ 393789 h 472529"/>
                  <a:gd name="connsiteX21" fmla="*/ 43180 w 208280"/>
                  <a:gd name="connsiteY21" fmla="*/ 403949 h 472529"/>
                  <a:gd name="connsiteX22" fmla="*/ 58420 w 208280"/>
                  <a:gd name="connsiteY22" fmla="*/ 419189 h 472529"/>
                  <a:gd name="connsiteX23" fmla="*/ 66040 w 208280"/>
                  <a:gd name="connsiteY23" fmla="*/ 434429 h 472529"/>
                  <a:gd name="connsiteX24" fmla="*/ 73660 w 208280"/>
                  <a:gd name="connsiteY24" fmla="*/ 436969 h 472529"/>
                  <a:gd name="connsiteX25" fmla="*/ 81280 w 208280"/>
                  <a:gd name="connsiteY25" fmla="*/ 462369 h 472529"/>
                  <a:gd name="connsiteX26" fmla="*/ 83820 w 208280"/>
                  <a:gd name="connsiteY26" fmla="*/ 469989 h 472529"/>
                  <a:gd name="connsiteX27" fmla="*/ 91440 w 208280"/>
                  <a:gd name="connsiteY27" fmla="*/ 472529 h 472529"/>
                  <a:gd name="connsiteX28" fmla="*/ 99060 w 208280"/>
                  <a:gd name="connsiteY28" fmla="*/ 464909 h 472529"/>
                  <a:gd name="connsiteX29" fmla="*/ 104140 w 208280"/>
                  <a:gd name="connsiteY29" fmla="*/ 457289 h 472529"/>
                  <a:gd name="connsiteX30" fmla="*/ 111760 w 208280"/>
                  <a:gd name="connsiteY30" fmla="*/ 454749 h 472529"/>
                  <a:gd name="connsiteX31" fmla="*/ 129540 w 208280"/>
                  <a:gd name="connsiteY31" fmla="*/ 434429 h 472529"/>
                  <a:gd name="connsiteX32" fmla="*/ 144780 w 208280"/>
                  <a:gd name="connsiteY32" fmla="*/ 429349 h 472529"/>
                  <a:gd name="connsiteX33" fmla="*/ 152400 w 208280"/>
                  <a:gd name="connsiteY33" fmla="*/ 426809 h 472529"/>
                  <a:gd name="connsiteX34" fmla="*/ 160020 w 208280"/>
                  <a:gd name="connsiteY34" fmla="*/ 411569 h 472529"/>
                  <a:gd name="connsiteX35" fmla="*/ 165100 w 208280"/>
                  <a:gd name="connsiteY35" fmla="*/ 403949 h 472529"/>
                  <a:gd name="connsiteX36" fmla="*/ 167640 w 208280"/>
                  <a:gd name="connsiteY36" fmla="*/ 396329 h 472529"/>
                  <a:gd name="connsiteX37" fmla="*/ 172720 w 208280"/>
                  <a:gd name="connsiteY37" fmla="*/ 388709 h 472529"/>
                  <a:gd name="connsiteX38" fmla="*/ 180340 w 208280"/>
                  <a:gd name="connsiteY38" fmla="*/ 373469 h 472529"/>
                  <a:gd name="connsiteX39" fmla="*/ 185420 w 208280"/>
                  <a:gd name="connsiteY39" fmla="*/ 353149 h 472529"/>
                  <a:gd name="connsiteX40" fmla="*/ 190500 w 208280"/>
                  <a:gd name="connsiteY40" fmla="*/ 335369 h 472529"/>
                  <a:gd name="connsiteX41" fmla="*/ 195580 w 208280"/>
                  <a:gd name="connsiteY41" fmla="*/ 327749 h 472529"/>
                  <a:gd name="connsiteX42" fmla="*/ 200660 w 208280"/>
                  <a:gd name="connsiteY42" fmla="*/ 309969 h 472529"/>
                  <a:gd name="connsiteX43" fmla="*/ 203200 w 208280"/>
                  <a:gd name="connsiteY43" fmla="*/ 223609 h 472529"/>
                  <a:gd name="connsiteX44" fmla="*/ 208280 w 208280"/>
                  <a:gd name="connsiteY44" fmla="*/ 208369 h 472529"/>
                  <a:gd name="connsiteX45" fmla="*/ 205740 w 208280"/>
                  <a:gd name="connsiteY45" fmla="*/ 175349 h 472529"/>
                  <a:gd name="connsiteX46" fmla="*/ 203200 w 208280"/>
                  <a:gd name="connsiteY46" fmla="*/ 149949 h 472529"/>
                  <a:gd name="connsiteX47" fmla="*/ 198120 w 208280"/>
                  <a:gd name="connsiteY47" fmla="*/ 132169 h 472529"/>
                  <a:gd name="connsiteX48" fmla="*/ 195580 w 208280"/>
                  <a:gd name="connsiteY48" fmla="*/ 122009 h 472529"/>
                  <a:gd name="connsiteX49" fmla="*/ 185420 w 208280"/>
                  <a:gd name="connsiteY49" fmla="*/ 106769 h 472529"/>
                  <a:gd name="connsiteX50" fmla="*/ 175260 w 208280"/>
                  <a:gd name="connsiteY50" fmla="*/ 96609 h 472529"/>
                  <a:gd name="connsiteX51" fmla="*/ 165100 w 208280"/>
                  <a:gd name="connsiteY51" fmla="*/ 73749 h 472529"/>
                  <a:gd name="connsiteX52" fmla="*/ 157480 w 208280"/>
                  <a:gd name="connsiteY52" fmla="*/ 68669 h 472529"/>
                  <a:gd name="connsiteX53" fmla="*/ 152400 w 208280"/>
                  <a:gd name="connsiteY53" fmla="*/ 61049 h 472529"/>
                  <a:gd name="connsiteX54" fmla="*/ 149860 w 208280"/>
                  <a:gd name="connsiteY54" fmla="*/ 53429 h 472529"/>
                  <a:gd name="connsiteX55" fmla="*/ 142240 w 208280"/>
                  <a:gd name="connsiteY55" fmla="*/ 50889 h 472529"/>
                  <a:gd name="connsiteX56" fmla="*/ 134620 w 208280"/>
                  <a:gd name="connsiteY56" fmla="*/ 35649 h 472529"/>
                  <a:gd name="connsiteX57" fmla="*/ 119380 w 208280"/>
                  <a:gd name="connsiteY57" fmla="*/ 12789 h 472529"/>
                  <a:gd name="connsiteX58" fmla="*/ 106680 w 208280"/>
                  <a:gd name="connsiteY58" fmla="*/ 89 h 472529"/>
                  <a:gd name="connsiteX59" fmla="*/ 91440 w 208280"/>
                  <a:gd name="connsiteY59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27940 w 208280"/>
                  <a:gd name="connsiteY7" fmla="*/ 124549 h 472529"/>
                  <a:gd name="connsiteX8" fmla="*/ 7620 w 208280"/>
                  <a:gd name="connsiteY8" fmla="*/ 190589 h 472529"/>
                  <a:gd name="connsiteX9" fmla="*/ 0 w 208280"/>
                  <a:gd name="connsiteY9" fmla="*/ 215989 h 472529"/>
                  <a:gd name="connsiteX10" fmla="*/ 2540 w 208280"/>
                  <a:gd name="connsiteY10" fmla="*/ 246469 h 472529"/>
                  <a:gd name="connsiteX11" fmla="*/ 15240 w 208280"/>
                  <a:gd name="connsiteY11" fmla="*/ 269329 h 472529"/>
                  <a:gd name="connsiteX12" fmla="*/ 17780 w 208280"/>
                  <a:gd name="connsiteY12" fmla="*/ 276949 h 472529"/>
                  <a:gd name="connsiteX13" fmla="*/ 15240 w 208280"/>
                  <a:gd name="connsiteY13" fmla="*/ 287109 h 472529"/>
                  <a:gd name="connsiteX14" fmla="*/ 17780 w 208280"/>
                  <a:gd name="connsiteY14" fmla="*/ 358229 h 472529"/>
                  <a:gd name="connsiteX15" fmla="*/ 20320 w 208280"/>
                  <a:gd name="connsiteY15" fmla="*/ 368389 h 472529"/>
                  <a:gd name="connsiteX16" fmla="*/ 25400 w 208280"/>
                  <a:gd name="connsiteY16" fmla="*/ 376009 h 472529"/>
                  <a:gd name="connsiteX17" fmla="*/ 27940 w 208280"/>
                  <a:gd name="connsiteY17" fmla="*/ 383629 h 472529"/>
                  <a:gd name="connsiteX18" fmla="*/ 35560 w 208280"/>
                  <a:gd name="connsiteY18" fmla="*/ 386169 h 472529"/>
                  <a:gd name="connsiteX19" fmla="*/ 40640 w 208280"/>
                  <a:gd name="connsiteY19" fmla="*/ 393789 h 472529"/>
                  <a:gd name="connsiteX20" fmla="*/ 43180 w 208280"/>
                  <a:gd name="connsiteY20" fmla="*/ 403949 h 472529"/>
                  <a:gd name="connsiteX21" fmla="*/ 58420 w 208280"/>
                  <a:gd name="connsiteY21" fmla="*/ 419189 h 472529"/>
                  <a:gd name="connsiteX22" fmla="*/ 66040 w 208280"/>
                  <a:gd name="connsiteY22" fmla="*/ 434429 h 472529"/>
                  <a:gd name="connsiteX23" fmla="*/ 73660 w 208280"/>
                  <a:gd name="connsiteY23" fmla="*/ 436969 h 472529"/>
                  <a:gd name="connsiteX24" fmla="*/ 81280 w 208280"/>
                  <a:gd name="connsiteY24" fmla="*/ 462369 h 472529"/>
                  <a:gd name="connsiteX25" fmla="*/ 83820 w 208280"/>
                  <a:gd name="connsiteY25" fmla="*/ 469989 h 472529"/>
                  <a:gd name="connsiteX26" fmla="*/ 91440 w 208280"/>
                  <a:gd name="connsiteY26" fmla="*/ 472529 h 472529"/>
                  <a:gd name="connsiteX27" fmla="*/ 99060 w 208280"/>
                  <a:gd name="connsiteY27" fmla="*/ 464909 h 472529"/>
                  <a:gd name="connsiteX28" fmla="*/ 104140 w 208280"/>
                  <a:gd name="connsiteY28" fmla="*/ 457289 h 472529"/>
                  <a:gd name="connsiteX29" fmla="*/ 111760 w 208280"/>
                  <a:gd name="connsiteY29" fmla="*/ 454749 h 472529"/>
                  <a:gd name="connsiteX30" fmla="*/ 129540 w 208280"/>
                  <a:gd name="connsiteY30" fmla="*/ 434429 h 472529"/>
                  <a:gd name="connsiteX31" fmla="*/ 144780 w 208280"/>
                  <a:gd name="connsiteY31" fmla="*/ 429349 h 472529"/>
                  <a:gd name="connsiteX32" fmla="*/ 152400 w 208280"/>
                  <a:gd name="connsiteY32" fmla="*/ 426809 h 472529"/>
                  <a:gd name="connsiteX33" fmla="*/ 160020 w 208280"/>
                  <a:gd name="connsiteY33" fmla="*/ 411569 h 472529"/>
                  <a:gd name="connsiteX34" fmla="*/ 165100 w 208280"/>
                  <a:gd name="connsiteY34" fmla="*/ 403949 h 472529"/>
                  <a:gd name="connsiteX35" fmla="*/ 167640 w 208280"/>
                  <a:gd name="connsiteY35" fmla="*/ 396329 h 472529"/>
                  <a:gd name="connsiteX36" fmla="*/ 172720 w 208280"/>
                  <a:gd name="connsiteY36" fmla="*/ 388709 h 472529"/>
                  <a:gd name="connsiteX37" fmla="*/ 180340 w 208280"/>
                  <a:gd name="connsiteY37" fmla="*/ 373469 h 472529"/>
                  <a:gd name="connsiteX38" fmla="*/ 185420 w 208280"/>
                  <a:gd name="connsiteY38" fmla="*/ 353149 h 472529"/>
                  <a:gd name="connsiteX39" fmla="*/ 190500 w 208280"/>
                  <a:gd name="connsiteY39" fmla="*/ 335369 h 472529"/>
                  <a:gd name="connsiteX40" fmla="*/ 195580 w 208280"/>
                  <a:gd name="connsiteY40" fmla="*/ 327749 h 472529"/>
                  <a:gd name="connsiteX41" fmla="*/ 200660 w 208280"/>
                  <a:gd name="connsiteY41" fmla="*/ 309969 h 472529"/>
                  <a:gd name="connsiteX42" fmla="*/ 203200 w 208280"/>
                  <a:gd name="connsiteY42" fmla="*/ 223609 h 472529"/>
                  <a:gd name="connsiteX43" fmla="*/ 208280 w 208280"/>
                  <a:gd name="connsiteY43" fmla="*/ 208369 h 472529"/>
                  <a:gd name="connsiteX44" fmla="*/ 205740 w 208280"/>
                  <a:gd name="connsiteY44" fmla="*/ 175349 h 472529"/>
                  <a:gd name="connsiteX45" fmla="*/ 203200 w 208280"/>
                  <a:gd name="connsiteY45" fmla="*/ 149949 h 472529"/>
                  <a:gd name="connsiteX46" fmla="*/ 198120 w 208280"/>
                  <a:gd name="connsiteY46" fmla="*/ 132169 h 472529"/>
                  <a:gd name="connsiteX47" fmla="*/ 195580 w 208280"/>
                  <a:gd name="connsiteY47" fmla="*/ 122009 h 472529"/>
                  <a:gd name="connsiteX48" fmla="*/ 185420 w 208280"/>
                  <a:gd name="connsiteY48" fmla="*/ 106769 h 472529"/>
                  <a:gd name="connsiteX49" fmla="*/ 175260 w 208280"/>
                  <a:gd name="connsiteY49" fmla="*/ 96609 h 472529"/>
                  <a:gd name="connsiteX50" fmla="*/ 165100 w 208280"/>
                  <a:gd name="connsiteY50" fmla="*/ 73749 h 472529"/>
                  <a:gd name="connsiteX51" fmla="*/ 157480 w 208280"/>
                  <a:gd name="connsiteY51" fmla="*/ 68669 h 472529"/>
                  <a:gd name="connsiteX52" fmla="*/ 152400 w 208280"/>
                  <a:gd name="connsiteY52" fmla="*/ 61049 h 472529"/>
                  <a:gd name="connsiteX53" fmla="*/ 149860 w 208280"/>
                  <a:gd name="connsiteY53" fmla="*/ 53429 h 472529"/>
                  <a:gd name="connsiteX54" fmla="*/ 142240 w 208280"/>
                  <a:gd name="connsiteY54" fmla="*/ 50889 h 472529"/>
                  <a:gd name="connsiteX55" fmla="*/ 134620 w 208280"/>
                  <a:gd name="connsiteY55" fmla="*/ 35649 h 472529"/>
                  <a:gd name="connsiteX56" fmla="*/ 119380 w 208280"/>
                  <a:gd name="connsiteY56" fmla="*/ 12789 h 472529"/>
                  <a:gd name="connsiteX57" fmla="*/ 106680 w 208280"/>
                  <a:gd name="connsiteY57" fmla="*/ 89 h 472529"/>
                  <a:gd name="connsiteX58" fmla="*/ 91440 w 208280"/>
                  <a:gd name="connsiteY58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35560 w 208280"/>
                  <a:gd name="connsiteY6" fmla="*/ 96609 h 472529"/>
                  <a:gd name="connsiteX7" fmla="*/ 7620 w 208280"/>
                  <a:gd name="connsiteY7" fmla="*/ 190589 h 472529"/>
                  <a:gd name="connsiteX8" fmla="*/ 0 w 208280"/>
                  <a:gd name="connsiteY8" fmla="*/ 215989 h 472529"/>
                  <a:gd name="connsiteX9" fmla="*/ 2540 w 208280"/>
                  <a:gd name="connsiteY9" fmla="*/ 246469 h 472529"/>
                  <a:gd name="connsiteX10" fmla="*/ 15240 w 208280"/>
                  <a:gd name="connsiteY10" fmla="*/ 269329 h 472529"/>
                  <a:gd name="connsiteX11" fmla="*/ 17780 w 208280"/>
                  <a:gd name="connsiteY11" fmla="*/ 276949 h 472529"/>
                  <a:gd name="connsiteX12" fmla="*/ 15240 w 208280"/>
                  <a:gd name="connsiteY12" fmla="*/ 287109 h 472529"/>
                  <a:gd name="connsiteX13" fmla="*/ 17780 w 208280"/>
                  <a:gd name="connsiteY13" fmla="*/ 358229 h 472529"/>
                  <a:gd name="connsiteX14" fmla="*/ 20320 w 208280"/>
                  <a:gd name="connsiteY14" fmla="*/ 368389 h 472529"/>
                  <a:gd name="connsiteX15" fmla="*/ 25400 w 208280"/>
                  <a:gd name="connsiteY15" fmla="*/ 376009 h 472529"/>
                  <a:gd name="connsiteX16" fmla="*/ 27940 w 208280"/>
                  <a:gd name="connsiteY16" fmla="*/ 383629 h 472529"/>
                  <a:gd name="connsiteX17" fmla="*/ 35560 w 208280"/>
                  <a:gd name="connsiteY17" fmla="*/ 386169 h 472529"/>
                  <a:gd name="connsiteX18" fmla="*/ 40640 w 208280"/>
                  <a:gd name="connsiteY18" fmla="*/ 393789 h 472529"/>
                  <a:gd name="connsiteX19" fmla="*/ 43180 w 208280"/>
                  <a:gd name="connsiteY19" fmla="*/ 403949 h 472529"/>
                  <a:gd name="connsiteX20" fmla="*/ 58420 w 208280"/>
                  <a:gd name="connsiteY20" fmla="*/ 419189 h 472529"/>
                  <a:gd name="connsiteX21" fmla="*/ 66040 w 208280"/>
                  <a:gd name="connsiteY21" fmla="*/ 434429 h 472529"/>
                  <a:gd name="connsiteX22" fmla="*/ 73660 w 208280"/>
                  <a:gd name="connsiteY22" fmla="*/ 436969 h 472529"/>
                  <a:gd name="connsiteX23" fmla="*/ 81280 w 208280"/>
                  <a:gd name="connsiteY23" fmla="*/ 462369 h 472529"/>
                  <a:gd name="connsiteX24" fmla="*/ 83820 w 208280"/>
                  <a:gd name="connsiteY24" fmla="*/ 469989 h 472529"/>
                  <a:gd name="connsiteX25" fmla="*/ 91440 w 208280"/>
                  <a:gd name="connsiteY25" fmla="*/ 472529 h 472529"/>
                  <a:gd name="connsiteX26" fmla="*/ 99060 w 208280"/>
                  <a:gd name="connsiteY26" fmla="*/ 464909 h 472529"/>
                  <a:gd name="connsiteX27" fmla="*/ 104140 w 208280"/>
                  <a:gd name="connsiteY27" fmla="*/ 457289 h 472529"/>
                  <a:gd name="connsiteX28" fmla="*/ 111760 w 208280"/>
                  <a:gd name="connsiteY28" fmla="*/ 454749 h 472529"/>
                  <a:gd name="connsiteX29" fmla="*/ 129540 w 208280"/>
                  <a:gd name="connsiteY29" fmla="*/ 434429 h 472529"/>
                  <a:gd name="connsiteX30" fmla="*/ 144780 w 208280"/>
                  <a:gd name="connsiteY30" fmla="*/ 429349 h 472529"/>
                  <a:gd name="connsiteX31" fmla="*/ 152400 w 208280"/>
                  <a:gd name="connsiteY31" fmla="*/ 426809 h 472529"/>
                  <a:gd name="connsiteX32" fmla="*/ 160020 w 208280"/>
                  <a:gd name="connsiteY32" fmla="*/ 411569 h 472529"/>
                  <a:gd name="connsiteX33" fmla="*/ 165100 w 208280"/>
                  <a:gd name="connsiteY33" fmla="*/ 403949 h 472529"/>
                  <a:gd name="connsiteX34" fmla="*/ 167640 w 208280"/>
                  <a:gd name="connsiteY34" fmla="*/ 396329 h 472529"/>
                  <a:gd name="connsiteX35" fmla="*/ 172720 w 208280"/>
                  <a:gd name="connsiteY35" fmla="*/ 388709 h 472529"/>
                  <a:gd name="connsiteX36" fmla="*/ 180340 w 208280"/>
                  <a:gd name="connsiteY36" fmla="*/ 373469 h 472529"/>
                  <a:gd name="connsiteX37" fmla="*/ 185420 w 208280"/>
                  <a:gd name="connsiteY37" fmla="*/ 353149 h 472529"/>
                  <a:gd name="connsiteX38" fmla="*/ 190500 w 208280"/>
                  <a:gd name="connsiteY38" fmla="*/ 335369 h 472529"/>
                  <a:gd name="connsiteX39" fmla="*/ 195580 w 208280"/>
                  <a:gd name="connsiteY39" fmla="*/ 327749 h 472529"/>
                  <a:gd name="connsiteX40" fmla="*/ 200660 w 208280"/>
                  <a:gd name="connsiteY40" fmla="*/ 309969 h 472529"/>
                  <a:gd name="connsiteX41" fmla="*/ 203200 w 208280"/>
                  <a:gd name="connsiteY41" fmla="*/ 223609 h 472529"/>
                  <a:gd name="connsiteX42" fmla="*/ 208280 w 208280"/>
                  <a:gd name="connsiteY42" fmla="*/ 208369 h 472529"/>
                  <a:gd name="connsiteX43" fmla="*/ 205740 w 208280"/>
                  <a:gd name="connsiteY43" fmla="*/ 175349 h 472529"/>
                  <a:gd name="connsiteX44" fmla="*/ 203200 w 208280"/>
                  <a:gd name="connsiteY44" fmla="*/ 149949 h 472529"/>
                  <a:gd name="connsiteX45" fmla="*/ 198120 w 208280"/>
                  <a:gd name="connsiteY45" fmla="*/ 132169 h 472529"/>
                  <a:gd name="connsiteX46" fmla="*/ 195580 w 208280"/>
                  <a:gd name="connsiteY46" fmla="*/ 122009 h 472529"/>
                  <a:gd name="connsiteX47" fmla="*/ 185420 w 208280"/>
                  <a:gd name="connsiteY47" fmla="*/ 106769 h 472529"/>
                  <a:gd name="connsiteX48" fmla="*/ 175260 w 208280"/>
                  <a:gd name="connsiteY48" fmla="*/ 96609 h 472529"/>
                  <a:gd name="connsiteX49" fmla="*/ 165100 w 208280"/>
                  <a:gd name="connsiteY49" fmla="*/ 73749 h 472529"/>
                  <a:gd name="connsiteX50" fmla="*/ 157480 w 208280"/>
                  <a:gd name="connsiteY50" fmla="*/ 68669 h 472529"/>
                  <a:gd name="connsiteX51" fmla="*/ 152400 w 208280"/>
                  <a:gd name="connsiteY51" fmla="*/ 61049 h 472529"/>
                  <a:gd name="connsiteX52" fmla="*/ 149860 w 208280"/>
                  <a:gd name="connsiteY52" fmla="*/ 53429 h 472529"/>
                  <a:gd name="connsiteX53" fmla="*/ 142240 w 208280"/>
                  <a:gd name="connsiteY53" fmla="*/ 50889 h 472529"/>
                  <a:gd name="connsiteX54" fmla="*/ 134620 w 208280"/>
                  <a:gd name="connsiteY54" fmla="*/ 35649 h 472529"/>
                  <a:gd name="connsiteX55" fmla="*/ 119380 w 208280"/>
                  <a:gd name="connsiteY55" fmla="*/ 12789 h 472529"/>
                  <a:gd name="connsiteX56" fmla="*/ 106680 w 208280"/>
                  <a:gd name="connsiteY56" fmla="*/ 89 h 472529"/>
                  <a:gd name="connsiteX57" fmla="*/ 91440 w 208280"/>
                  <a:gd name="connsiteY57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5720 w 208280"/>
                  <a:gd name="connsiteY4" fmla="*/ 68669 h 472529"/>
                  <a:gd name="connsiteX5" fmla="*/ 40640 w 208280"/>
                  <a:gd name="connsiteY5" fmla="*/ 88989 h 472529"/>
                  <a:gd name="connsiteX6" fmla="*/ 7620 w 208280"/>
                  <a:gd name="connsiteY6" fmla="*/ 190589 h 472529"/>
                  <a:gd name="connsiteX7" fmla="*/ 0 w 208280"/>
                  <a:gd name="connsiteY7" fmla="*/ 215989 h 472529"/>
                  <a:gd name="connsiteX8" fmla="*/ 2540 w 208280"/>
                  <a:gd name="connsiteY8" fmla="*/ 246469 h 472529"/>
                  <a:gd name="connsiteX9" fmla="*/ 15240 w 208280"/>
                  <a:gd name="connsiteY9" fmla="*/ 269329 h 472529"/>
                  <a:gd name="connsiteX10" fmla="*/ 17780 w 208280"/>
                  <a:gd name="connsiteY10" fmla="*/ 276949 h 472529"/>
                  <a:gd name="connsiteX11" fmla="*/ 15240 w 208280"/>
                  <a:gd name="connsiteY11" fmla="*/ 287109 h 472529"/>
                  <a:gd name="connsiteX12" fmla="*/ 17780 w 208280"/>
                  <a:gd name="connsiteY12" fmla="*/ 358229 h 472529"/>
                  <a:gd name="connsiteX13" fmla="*/ 20320 w 208280"/>
                  <a:gd name="connsiteY13" fmla="*/ 368389 h 472529"/>
                  <a:gd name="connsiteX14" fmla="*/ 25400 w 208280"/>
                  <a:gd name="connsiteY14" fmla="*/ 376009 h 472529"/>
                  <a:gd name="connsiteX15" fmla="*/ 27940 w 208280"/>
                  <a:gd name="connsiteY15" fmla="*/ 383629 h 472529"/>
                  <a:gd name="connsiteX16" fmla="*/ 35560 w 208280"/>
                  <a:gd name="connsiteY16" fmla="*/ 386169 h 472529"/>
                  <a:gd name="connsiteX17" fmla="*/ 40640 w 208280"/>
                  <a:gd name="connsiteY17" fmla="*/ 393789 h 472529"/>
                  <a:gd name="connsiteX18" fmla="*/ 43180 w 208280"/>
                  <a:gd name="connsiteY18" fmla="*/ 403949 h 472529"/>
                  <a:gd name="connsiteX19" fmla="*/ 58420 w 208280"/>
                  <a:gd name="connsiteY19" fmla="*/ 419189 h 472529"/>
                  <a:gd name="connsiteX20" fmla="*/ 66040 w 208280"/>
                  <a:gd name="connsiteY20" fmla="*/ 434429 h 472529"/>
                  <a:gd name="connsiteX21" fmla="*/ 73660 w 208280"/>
                  <a:gd name="connsiteY21" fmla="*/ 436969 h 472529"/>
                  <a:gd name="connsiteX22" fmla="*/ 81280 w 208280"/>
                  <a:gd name="connsiteY22" fmla="*/ 462369 h 472529"/>
                  <a:gd name="connsiteX23" fmla="*/ 83820 w 208280"/>
                  <a:gd name="connsiteY23" fmla="*/ 469989 h 472529"/>
                  <a:gd name="connsiteX24" fmla="*/ 91440 w 208280"/>
                  <a:gd name="connsiteY24" fmla="*/ 472529 h 472529"/>
                  <a:gd name="connsiteX25" fmla="*/ 99060 w 208280"/>
                  <a:gd name="connsiteY25" fmla="*/ 464909 h 472529"/>
                  <a:gd name="connsiteX26" fmla="*/ 104140 w 208280"/>
                  <a:gd name="connsiteY26" fmla="*/ 457289 h 472529"/>
                  <a:gd name="connsiteX27" fmla="*/ 111760 w 208280"/>
                  <a:gd name="connsiteY27" fmla="*/ 454749 h 472529"/>
                  <a:gd name="connsiteX28" fmla="*/ 129540 w 208280"/>
                  <a:gd name="connsiteY28" fmla="*/ 434429 h 472529"/>
                  <a:gd name="connsiteX29" fmla="*/ 144780 w 208280"/>
                  <a:gd name="connsiteY29" fmla="*/ 429349 h 472529"/>
                  <a:gd name="connsiteX30" fmla="*/ 152400 w 208280"/>
                  <a:gd name="connsiteY30" fmla="*/ 426809 h 472529"/>
                  <a:gd name="connsiteX31" fmla="*/ 160020 w 208280"/>
                  <a:gd name="connsiteY31" fmla="*/ 411569 h 472529"/>
                  <a:gd name="connsiteX32" fmla="*/ 165100 w 208280"/>
                  <a:gd name="connsiteY32" fmla="*/ 403949 h 472529"/>
                  <a:gd name="connsiteX33" fmla="*/ 167640 w 208280"/>
                  <a:gd name="connsiteY33" fmla="*/ 396329 h 472529"/>
                  <a:gd name="connsiteX34" fmla="*/ 172720 w 208280"/>
                  <a:gd name="connsiteY34" fmla="*/ 388709 h 472529"/>
                  <a:gd name="connsiteX35" fmla="*/ 180340 w 208280"/>
                  <a:gd name="connsiteY35" fmla="*/ 373469 h 472529"/>
                  <a:gd name="connsiteX36" fmla="*/ 185420 w 208280"/>
                  <a:gd name="connsiteY36" fmla="*/ 353149 h 472529"/>
                  <a:gd name="connsiteX37" fmla="*/ 190500 w 208280"/>
                  <a:gd name="connsiteY37" fmla="*/ 335369 h 472529"/>
                  <a:gd name="connsiteX38" fmla="*/ 195580 w 208280"/>
                  <a:gd name="connsiteY38" fmla="*/ 327749 h 472529"/>
                  <a:gd name="connsiteX39" fmla="*/ 200660 w 208280"/>
                  <a:gd name="connsiteY39" fmla="*/ 309969 h 472529"/>
                  <a:gd name="connsiteX40" fmla="*/ 203200 w 208280"/>
                  <a:gd name="connsiteY40" fmla="*/ 223609 h 472529"/>
                  <a:gd name="connsiteX41" fmla="*/ 208280 w 208280"/>
                  <a:gd name="connsiteY41" fmla="*/ 208369 h 472529"/>
                  <a:gd name="connsiteX42" fmla="*/ 205740 w 208280"/>
                  <a:gd name="connsiteY42" fmla="*/ 175349 h 472529"/>
                  <a:gd name="connsiteX43" fmla="*/ 203200 w 208280"/>
                  <a:gd name="connsiteY43" fmla="*/ 149949 h 472529"/>
                  <a:gd name="connsiteX44" fmla="*/ 198120 w 208280"/>
                  <a:gd name="connsiteY44" fmla="*/ 132169 h 472529"/>
                  <a:gd name="connsiteX45" fmla="*/ 195580 w 208280"/>
                  <a:gd name="connsiteY45" fmla="*/ 122009 h 472529"/>
                  <a:gd name="connsiteX46" fmla="*/ 185420 w 208280"/>
                  <a:gd name="connsiteY46" fmla="*/ 106769 h 472529"/>
                  <a:gd name="connsiteX47" fmla="*/ 175260 w 208280"/>
                  <a:gd name="connsiteY47" fmla="*/ 96609 h 472529"/>
                  <a:gd name="connsiteX48" fmla="*/ 165100 w 208280"/>
                  <a:gd name="connsiteY48" fmla="*/ 73749 h 472529"/>
                  <a:gd name="connsiteX49" fmla="*/ 157480 w 208280"/>
                  <a:gd name="connsiteY49" fmla="*/ 68669 h 472529"/>
                  <a:gd name="connsiteX50" fmla="*/ 152400 w 208280"/>
                  <a:gd name="connsiteY50" fmla="*/ 61049 h 472529"/>
                  <a:gd name="connsiteX51" fmla="*/ 149860 w 208280"/>
                  <a:gd name="connsiteY51" fmla="*/ 53429 h 472529"/>
                  <a:gd name="connsiteX52" fmla="*/ 142240 w 208280"/>
                  <a:gd name="connsiteY52" fmla="*/ 50889 h 472529"/>
                  <a:gd name="connsiteX53" fmla="*/ 134620 w 208280"/>
                  <a:gd name="connsiteY53" fmla="*/ 35649 h 472529"/>
                  <a:gd name="connsiteX54" fmla="*/ 119380 w 208280"/>
                  <a:gd name="connsiteY54" fmla="*/ 12789 h 472529"/>
                  <a:gd name="connsiteX55" fmla="*/ 106680 w 208280"/>
                  <a:gd name="connsiteY55" fmla="*/ 89 h 472529"/>
                  <a:gd name="connsiteX56" fmla="*/ 91440 w 208280"/>
                  <a:gd name="connsiteY56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68580 w 208280"/>
                  <a:gd name="connsiteY2" fmla="*/ 38189 h 472529"/>
                  <a:gd name="connsiteX3" fmla="*/ 55880 w 208280"/>
                  <a:gd name="connsiteY3" fmla="*/ 61049 h 472529"/>
                  <a:gd name="connsiteX4" fmla="*/ 40640 w 208280"/>
                  <a:gd name="connsiteY4" fmla="*/ 88989 h 472529"/>
                  <a:gd name="connsiteX5" fmla="*/ 7620 w 208280"/>
                  <a:gd name="connsiteY5" fmla="*/ 190589 h 472529"/>
                  <a:gd name="connsiteX6" fmla="*/ 0 w 208280"/>
                  <a:gd name="connsiteY6" fmla="*/ 215989 h 472529"/>
                  <a:gd name="connsiteX7" fmla="*/ 2540 w 208280"/>
                  <a:gd name="connsiteY7" fmla="*/ 246469 h 472529"/>
                  <a:gd name="connsiteX8" fmla="*/ 15240 w 208280"/>
                  <a:gd name="connsiteY8" fmla="*/ 269329 h 472529"/>
                  <a:gd name="connsiteX9" fmla="*/ 17780 w 208280"/>
                  <a:gd name="connsiteY9" fmla="*/ 276949 h 472529"/>
                  <a:gd name="connsiteX10" fmla="*/ 15240 w 208280"/>
                  <a:gd name="connsiteY10" fmla="*/ 287109 h 472529"/>
                  <a:gd name="connsiteX11" fmla="*/ 17780 w 208280"/>
                  <a:gd name="connsiteY11" fmla="*/ 358229 h 472529"/>
                  <a:gd name="connsiteX12" fmla="*/ 20320 w 208280"/>
                  <a:gd name="connsiteY12" fmla="*/ 368389 h 472529"/>
                  <a:gd name="connsiteX13" fmla="*/ 25400 w 208280"/>
                  <a:gd name="connsiteY13" fmla="*/ 376009 h 472529"/>
                  <a:gd name="connsiteX14" fmla="*/ 27940 w 208280"/>
                  <a:gd name="connsiteY14" fmla="*/ 383629 h 472529"/>
                  <a:gd name="connsiteX15" fmla="*/ 35560 w 208280"/>
                  <a:gd name="connsiteY15" fmla="*/ 386169 h 472529"/>
                  <a:gd name="connsiteX16" fmla="*/ 40640 w 208280"/>
                  <a:gd name="connsiteY16" fmla="*/ 393789 h 472529"/>
                  <a:gd name="connsiteX17" fmla="*/ 43180 w 208280"/>
                  <a:gd name="connsiteY17" fmla="*/ 403949 h 472529"/>
                  <a:gd name="connsiteX18" fmla="*/ 58420 w 208280"/>
                  <a:gd name="connsiteY18" fmla="*/ 419189 h 472529"/>
                  <a:gd name="connsiteX19" fmla="*/ 66040 w 208280"/>
                  <a:gd name="connsiteY19" fmla="*/ 434429 h 472529"/>
                  <a:gd name="connsiteX20" fmla="*/ 73660 w 208280"/>
                  <a:gd name="connsiteY20" fmla="*/ 436969 h 472529"/>
                  <a:gd name="connsiteX21" fmla="*/ 81280 w 208280"/>
                  <a:gd name="connsiteY21" fmla="*/ 462369 h 472529"/>
                  <a:gd name="connsiteX22" fmla="*/ 83820 w 208280"/>
                  <a:gd name="connsiteY22" fmla="*/ 469989 h 472529"/>
                  <a:gd name="connsiteX23" fmla="*/ 91440 w 208280"/>
                  <a:gd name="connsiteY23" fmla="*/ 472529 h 472529"/>
                  <a:gd name="connsiteX24" fmla="*/ 99060 w 208280"/>
                  <a:gd name="connsiteY24" fmla="*/ 464909 h 472529"/>
                  <a:gd name="connsiteX25" fmla="*/ 104140 w 208280"/>
                  <a:gd name="connsiteY25" fmla="*/ 457289 h 472529"/>
                  <a:gd name="connsiteX26" fmla="*/ 111760 w 208280"/>
                  <a:gd name="connsiteY26" fmla="*/ 454749 h 472529"/>
                  <a:gd name="connsiteX27" fmla="*/ 129540 w 208280"/>
                  <a:gd name="connsiteY27" fmla="*/ 434429 h 472529"/>
                  <a:gd name="connsiteX28" fmla="*/ 144780 w 208280"/>
                  <a:gd name="connsiteY28" fmla="*/ 429349 h 472529"/>
                  <a:gd name="connsiteX29" fmla="*/ 152400 w 208280"/>
                  <a:gd name="connsiteY29" fmla="*/ 426809 h 472529"/>
                  <a:gd name="connsiteX30" fmla="*/ 160020 w 208280"/>
                  <a:gd name="connsiteY30" fmla="*/ 411569 h 472529"/>
                  <a:gd name="connsiteX31" fmla="*/ 165100 w 208280"/>
                  <a:gd name="connsiteY31" fmla="*/ 403949 h 472529"/>
                  <a:gd name="connsiteX32" fmla="*/ 167640 w 208280"/>
                  <a:gd name="connsiteY32" fmla="*/ 396329 h 472529"/>
                  <a:gd name="connsiteX33" fmla="*/ 172720 w 208280"/>
                  <a:gd name="connsiteY33" fmla="*/ 388709 h 472529"/>
                  <a:gd name="connsiteX34" fmla="*/ 180340 w 208280"/>
                  <a:gd name="connsiteY34" fmla="*/ 373469 h 472529"/>
                  <a:gd name="connsiteX35" fmla="*/ 185420 w 208280"/>
                  <a:gd name="connsiteY35" fmla="*/ 353149 h 472529"/>
                  <a:gd name="connsiteX36" fmla="*/ 190500 w 208280"/>
                  <a:gd name="connsiteY36" fmla="*/ 335369 h 472529"/>
                  <a:gd name="connsiteX37" fmla="*/ 195580 w 208280"/>
                  <a:gd name="connsiteY37" fmla="*/ 327749 h 472529"/>
                  <a:gd name="connsiteX38" fmla="*/ 200660 w 208280"/>
                  <a:gd name="connsiteY38" fmla="*/ 309969 h 472529"/>
                  <a:gd name="connsiteX39" fmla="*/ 203200 w 208280"/>
                  <a:gd name="connsiteY39" fmla="*/ 223609 h 472529"/>
                  <a:gd name="connsiteX40" fmla="*/ 208280 w 208280"/>
                  <a:gd name="connsiteY40" fmla="*/ 208369 h 472529"/>
                  <a:gd name="connsiteX41" fmla="*/ 205740 w 208280"/>
                  <a:gd name="connsiteY41" fmla="*/ 175349 h 472529"/>
                  <a:gd name="connsiteX42" fmla="*/ 203200 w 208280"/>
                  <a:gd name="connsiteY42" fmla="*/ 149949 h 472529"/>
                  <a:gd name="connsiteX43" fmla="*/ 198120 w 208280"/>
                  <a:gd name="connsiteY43" fmla="*/ 132169 h 472529"/>
                  <a:gd name="connsiteX44" fmla="*/ 195580 w 208280"/>
                  <a:gd name="connsiteY44" fmla="*/ 122009 h 472529"/>
                  <a:gd name="connsiteX45" fmla="*/ 185420 w 208280"/>
                  <a:gd name="connsiteY45" fmla="*/ 106769 h 472529"/>
                  <a:gd name="connsiteX46" fmla="*/ 175260 w 208280"/>
                  <a:gd name="connsiteY46" fmla="*/ 96609 h 472529"/>
                  <a:gd name="connsiteX47" fmla="*/ 165100 w 208280"/>
                  <a:gd name="connsiteY47" fmla="*/ 73749 h 472529"/>
                  <a:gd name="connsiteX48" fmla="*/ 157480 w 208280"/>
                  <a:gd name="connsiteY48" fmla="*/ 68669 h 472529"/>
                  <a:gd name="connsiteX49" fmla="*/ 152400 w 208280"/>
                  <a:gd name="connsiteY49" fmla="*/ 61049 h 472529"/>
                  <a:gd name="connsiteX50" fmla="*/ 149860 w 208280"/>
                  <a:gd name="connsiteY50" fmla="*/ 53429 h 472529"/>
                  <a:gd name="connsiteX51" fmla="*/ 142240 w 208280"/>
                  <a:gd name="connsiteY51" fmla="*/ 50889 h 472529"/>
                  <a:gd name="connsiteX52" fmla="*/ 134620 w 208280"/>
                  <a:gd name="connsiteY52" fmla="*/ 35649 h 472529"/>
                  <a:gd name="connsiteX53" fmla="*/ 119380 w 208280"/>
                  <a:gd name="connsiteY53" fmla="*/ 12789 h 472529"/>
                  <a:gd name="connsiteX54" fmla="*/ 106680 w 208280"/>
                  <a:gd name="connsiteY54" fmla="*/ 89 h 472529"/>
                  <a:gd name="connsiteX55" fmla="*/ 91440 w 208280"/>
                  <a:gd name="connsiteY55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75260 w 208280"/>
                  <a:gd name="connsiteY45" fmla="*/ 96609 h 472529"/>
                  <a:gd name="connsiteX46" fmla="*/ 165100 w 208280"/>
                  <a:gd name="connsiteY46" fmla="*/ 73749 h 472529"/>
                  <a:gd name="connsiteX47" fmla="*/ 157480 w 208280"/>
                  <a:gd name="connsiteY47" fmla="*/ 68669 h 472529"/>
                  <a:gd name="connsiteX48" fmla="*/ 152400 w 208280"/>
                  <a:gd name="connsiteY48" fmla="*/ 61049 h 472529"/>
                  <a:gd name="connsiteX49" fmla="*/ 149860 w 208280"/>
                  <a:gd name="connsiteY49" fmla="*/ 53429 h 472529"/>
                  <a:gd name="connsiteX50" fmla="*/ 142240 w 208280"/>
                  <a:gd name="connsiteY50" fmla="*/ 50889 h 472529"/>
                  <a:gd name="connsiteX51" fmla="*/ 134620 w 208280"/>
                  <a:gd name="connsiteY51" fmla="*/ 35649 h 472529"/>
                  <a:gd name="connsiteX52" fmla="*/ 119380 w 208280"/>
                  <a:gd name="connsiteY52" fmla="*/ 12789 h 472529"/>
                  <a:gd name="connsiteX53" fmla="*/ 106680 w 208280"/>
                  <a:gd name="connsiteY53" fmla="*/ 89 h 472529"/>
                  <a:gd name="connsiteX54" fmla="*/ 91440 w 208280"/>
                  <a:gd name="connsiteY54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75260 w 208280"/>
                  <a:gd name="connsiteY45" fmla="*/ 96609 h 472529"/>
                  <a:gd name="connsiteX46" fmla="*/ 165100 w 208280"/>
                  <a:gd name="connsiteY46" fmla="*/ 73749 h 472529"/>
                  <a:gd name="connsiteX47" fmla="*/ 157480 w 208280"/>
                  <a:gd name="connsiteY47" fmla="*/ 68669 h 472529"/>
                  <a:gd name="connsiteX48" fmla="*/ 149860 w 208280"/>
                  <a:gd name="connsiteY48" fmla="*/ 53429 h 472529"/>
                  <a:gd name="connsiteX49" fmla="*/ 142240 w 208280"/>
                  <a:gd name="connsiteY49" fmla="*/ 50889 h 472529"/>
                  <a:gd name="connsiteX50" fmla="*/ 134620 w 208280"/>
                  <a:gd name="connsiteY50" fmla="*/ 35649 h 472529"/>
                  <a:gd name="connsiteX51" fmla="*/ 119380 w 208280"/>
                  <a:gd name="connsiteY51" fmla="*/ 12789 h 472529"/>
                  <a:gd name="connsiteX52" fmla="*/ 106680 w 208280"/>
                  <a:gd name="connsiteY52" fmla="*/ 89 h 472529"/>
                  <a:gd name="connsiteX53" fmla="*/ 91440 w 208280"/>
                  <a:gd name="connsiteY53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75260 w 208280"/>
                  <a:gd name="connsiteY45" fmla="*/ 96609 h 472529"/>
                  <a:gd name="connsiteX46" fmla="*/ 165100 w 208280"/>
                  <a:gd name="connsiteY46" fmla="*/ 73749 h 472529"/>
                  <a:gd name="connsiteX47" fmla="*/ 157480 w 208280"/>
                  <a:gd name="connsiteY47" fmla="*/ 68669 h 472529"/>
                  <a:gd name="connsiteX48" fmla="*/ 149860 w 208280"/>
                  <a:gd name="connsiteY48" fmla="*/ 53429 h 472529"/>
                  <a:gd name="connsiteX49" fmla="*/ 134620 w 208280"/>
                  <a:gd name="connsiteY49" fmla="*/ 35649 h 472529"/>
                  <a:gd name="connsiteX50" fmla="*/ 119380 w 208280"/>
                  <a:gd name="connsiteY50" fmla="*/ 12789 h 472529"/>
                  <a:gd name="connsiteX51" fmla="*/ 106680 w 208280"/>
                  <a:gd name="connsiteY51" fmla="*/ 89 h 472529"/>
                  <a:gd name="connsiteX52" fmla="*/ 91440 w 208280"/>
                  <a:gd name="connsiteY52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75260 w 208280"/>
                  <a:gd name="connsiteY45" fmla="*/ 96609 h 472529"/>
                  <a:gd name="connsiteX46" fmla="*/ 165100 w 208280"/>
                  <a:gd name="connsiteY46" fmla="*/ 73749 h 472529"/>
                  <a:gd name="connsiteX47" fmla="*/ 157480 w 208280"/>
                  <a:gd name="connsiteY47" fmla="*/ 68669 h 472529"/>
                  <a:gd name="connsiteX48" fmla="*/ 149860 w 208280"/>
                  <a:gd name="connsiteY48" fmla="*/ 53429 h 472529"/>
                  <a:gd name="connsiteX49" fmla="*/ 119380 w 208280"/>
                  <a:gd name="connsiteY49" fmla="*/ 12789 h 472529"/>
                  <a:gd name="connsiteX50" fmla="*/ 106680 w 208280"/>
                  <a:gd name="connsiteY50" fmla="*/ 89 h 472529"/>
                  <a:gd name="connsiteX51" fmla="*/ 91440 w 208280"/>
                  <a:gd name="connsiteY51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75260 w 208280"/>
                  <a:gd name="connsiteY45" fmla="*/ 96609 h 472529"/>
                  <a:gd name="connsiteX46" fmla="*/ 165100 w 208280"/>
                  <a:gd name="connsiteY46" fmla="*/ 73749 h 472529"/>
                  <a:gd name="connsiteX47" fmla="*/ 157480 w 208280"/>
                  <a:gd name="connsiteY47" fmla="*/ 68669 h 472529"/>
                  <a:gd name="connsiteX48" fmla="*/ 119380 w 208280"/>
                  <a:gd name="connsiteY48" fmla="*/ 12789 h 472529"/>
                  <a:gd name="connsiteX49" fmla="*/ 106680 w 208280"/>
                  <a:gd name="connsiteY49" fmla="*/ 89 h 472529"/>
                  <a:gd name="connsiteX50" fmla="*/ 91440 w 208280"/>
                  <a:gd name="connsiteY50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75260 w 208280"/>
                  <a:gd name="connsiteY45" fmla="*/ 96609 h 472529"/>
                  <a:gd name="connsiteX46" fmla="*/ 165100 w 208280"/>
                  <a:gd name="connsiteY46" fmla="*/ 73749 h 472529"/>
                  <a:gd name="connsiteX47" fmla="*/ 119380 w 208280"/>
                  <a:gd name="connsiteY47" fmla="*/ 12789 h 472529"/>
                  <a:gd name="connsiteX48" fmla="*/ 106680 w 208280"/>
                  <a:gd name="connsiteY48" fmla="*/ 89 h 472529"/>
                  <a:gd name="connsiteX49" fmla="*/ 91440 w 208280"/>
                  <a:gd name="connsiteY49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8120 w 208280"/>
                  <a:gd name="connsiteY42" fmla="*/ 132169 h 472529"/>
                  <a:gd name="connsiteX43" fmla="*/ 195580 w 208280"/>
                  <a:gd name="connsiteY43" fmla="*/ 122009 h 472529"/>
                  <a:gd name="connsiteX44" fmla="*/ 185420 w 208280"/>
                  <a:gd name="connsiteY44" fmla="*/ 106769 h 472529"/>
                  <a:gd name="connsiteX45" fmla="*/ 165100 w 208280"/>
                  <a:gd name="connsiteY45" fmla="*/ 73749 h 472529"/>
                  <a:gd name="connsiteX46" fmla="*/ 119380 w 208280"/>
                  <a:gd name="connsiteY46" fmla="*/ 12789 h 472529"/>
                  <a:gd name="connsiteX47" fmla="*/ 106680 w 208280"/>
                  <a:gd name="connsiteY47" fmla="*/ 89 h 472529"/>
                  <a:gd name="connsiteX48" fmla="*/ 91440 w 208280"/>
                  <a:gd name="connsiteY48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5740 w 208280"/>
                  <a:gd name="connsiteY40" fmla="*/ 175349 h 472529"/>
                  <a:gd name="connsiteX41" fmla="*/ 203200 w 208280"/>
                  <a:gd name="connsiteY41" fmla="*/ 149949 h 472529"/>
                  <a:gd name="connsiteX42" fmla="*/ 195580 w 208280"/>
                  <a:gd name="connsiteY42" fmla="*/ 122009 h 472529"/>
                  <a:gd name="connsiteX43" fmla="*/ 185420 w 208280"/>
                  <a:gd name="connsiteY43" fmla="*/ 106769 h 472529"/>
                  <a:gd name="connsiteX44" fmla="*/ 165100 w 208280"/>
                  <a:gd name="connsiteY44" fmla="*/ 73749 h 472529"/>
                  <a:gd name="connsiteX45" fmla="*/ 119380 w 208280"/>
                  <a:gd name="connsiteY45" fmla="*/ 12789 h 472529"/>
                  <a:gd name="connsiteX46" fmla="*/ 106680 w 208280"/>
                  <a:gd name="connsiteY46" fmla="*/ 89 h 472529"/>
                  <a:gd name="connsiteX47" fmla="*/ 91440 w 208280"/>
                  <a:gd name="connsiteY47" fmla="*/ 15329 h 472529"/>
                  <a:gd name="connsiteX0" fmla="*/ 91440 w 208280"/>
                  <a:gd name="connsiteY0" fmla="*/ 15329 h 472529"/>
                  <a:gd name="connsiteX1" fmla="*/ 78740 w 208280"/>
                  <a:gd name="connsiteY1" fmla="*/ 25489 h 472529"/>
                  <a:gd name="connsiteX2" fmla="*/ 55880 w 208280"/>
                  <a:gd name="connsiteY2" fmla="*/ 61049 h 472529"/>
                  <a:gd name="connsiteX3" fmla="*/ 40640 w 208280"/>
                  <a:gd name="connsiteY3" fmla="*/ 88989 h 472529"/>
                  <a:gd name="connsiteX4" fmla="*/ 7620 w 208280"/>
                  <a:gd name="connsiteY4" fmla="*/ 190589 h 472529"/>
                  <a:gd name="connsiteX5" fmla="*/ 0 w 208280"/>
                  <a:gd name="connsiteY5" fmla="*/ 215989 h 472529"/>
                  <a:gd name="connsiteX6" fmla="*/ 2540 w 208280"/>
                  <a:gd name="connsiteY6" fmla="*/ 246469 h 472529"/>
                  <a:gd name="connsiteX7" fmla="*/ 15240 w 208280"/>
                  <a:gd name="connsiteY7" fmla="*/ 269329 h 472529"/>
                  <a:gd name="connsiteX8" fmla="*/ 17780 w 208280"/>
                  <a:gd name="connsiteY8" fmla="*/ 276949 h 472529"/>
                  <a:gd name="connsiteX9" fmla="*/ 15240 w 208280"/>
                  <a:gd name="connsiteY9" fmla="*/ 287109 h 472529"/>
                  <a:gd name="connsiteX10" fmla="*/ 17780 w 208280"/>
                  <a:gd name="connsiteY10" fmla="*/ 358229 h 472529"/>
                  <a:gd name="connsiteX11" fmla="*/ 20320 w 208280"/>
                  <a:gd name="connsiteY11" fmla="*/ 368389 h 472529"/>
                  <a:gd name="connsiteX12" fmla="*/ 25400 w 208280"/>
                  <a:gd name="connsiteY12" fmla="*/ 376009 h 472529"/>
                  <a:gd name="connsiteX13" fmla="*/ 27940 w 208280"/>
                  <a:gd name="connsiteY13" fmla="*/ 383629 h 472529"/>
                  <a:gd name="connsiteX14" fmla="*/ 35560 w 208280"/>
                  <a:gd name="connsiteY14" fmla="*/ 386169 h 472529"/>
                  <a:gd name="connsiteX15" fmla="*/ 40640 w 208280"/>
                  <a:gd name="connsiteY15" fmla="*/ 393789 h 472529"/>
                  <a:gd name="connsiteX16" fmla="*/ 43180 w 208280"/>
                  <a:gd name="connsiteY16" fmla="*/ 403949 h 472529"/>
                  <a:gd name="connsiteX17" fmla="*/ 58420 w 208280"/>
                  <a:gd name="connsiteY17" fmla="*/ 419189 h 472529"/>
                  <a:gd name="connsiteX18" fmla="*/ 66040 w 208280"/>
                  <a:gd name="connsiteY18" fmla="*/ 434429 h 472529"/>
                  <a:gd name="connsiteX19" fmla="*/ 73660 w 208280"/>
                  <a:gd name="connsiteY19" fmla="*/ 436969 h 472529"/>
                  <a:gd name="connsiteX20" fmla="*/ 81280 w 208280"/>
                  <a:gd name="connsiteY20" fmla="*/ 462369 h 472529"/>
                  <a:gd name="connsiteX21" fmla="*/ 83820 w 208280"/>
                  <a:gd name="connsiteY21" fmla="*/ 469989 h 472529"/>
                  <a:gd name="connsiteX22" fmla="*/ 91440 w 208280"/>
                  <a:gd name="connsiteY22" fmla="*/ 472529 h 472529"/>
                  <a:gd name="connsiteX23" fmla="*/ 99060 w 208280"/>
                  <a:gd name="connsiteY23" fmla="*/ 464909 h 472529"/>
                  <a:gd name="connsiteX24" fmla="*/ 104140 w 208280"/>
                  <a:gd name="connsiteY24" fmla="*/ 457289 h 472529"/>
                  <a:gd name="connsiteX25" fmla="*/ 111760 w 208280"/>
                  <a:gd name="connsiteY25" fmla="*/ 454749 h 472529"/>
                  <a:gd name="connsiteX26" fmla="*/ 129540 w 208280"/>
                  <a:gd name="connsiteY26" fmla="*/ 434429 h 472529"/>
                  <a:gd name="connsiteX27" fmla="*/ 144780 w 208280"/>
                  <a:gd name="connsiteY27" fmla="*/ 429349 h 472529"/>
                  <a:gd name="connsiteX28" fmla="*/ 152400 w 208280"/>
                  <a:gd name="connsiteY28" fmla="*/ 426809 h 472529"/>
                  <a:gd name="connsiteX29" fmla="*/ 160020 w 208280"/>
                  <a:gd name="connsiteY29" fmla="*/ 411569 h 472529"/>
                  <a:gd name="connsiteX30" fmla="*/ 165100 w 208280"/>
                  <a:gd name="connsiteY30" fmla="*/ 403949 h 472529"/>
                  <a:gd name="connsiteX31" fmla="*/ 167640 w 208280"/>
                  <a:gd name="connsiteY31" fmla="*/ 396329 h 472529"/>
                  <a:gd name="connsiteX32" fmla="*/ 172720 w 208280"/>
                  <a:gd name="connsiteY32" fmla="*/ 388709 h 472529"/>
                  <a:gd name="connsiteX33" fmla="*/ 180340 w 208280"/>
                  <a:gd name="connsiteY33" fmla="*/ 373469 h 472529"/>
                  <a:gd name="connsiteX34" fmla="*/ 185420 w 208280"/>
                  <a:gd name="connsiteY34" fmla="*/ 353149 h 472529"/>
                  <a:gd name="connsiteX35" fmla="*/ 190500 w 208280"/>
                  <a:gd name="connsiteY35" fmla="*/ 335369 h 472529"/>
                  <a:gd name="connsiteX36" fmla="*/ 195580 w 208280"/>
                  <a:gd name="connsiteY36" fmla="*/ 327749 h 472529"/>
                  <a:gd name="connsiteX37" fmla="*/ 200660 w 208280"/>
                  <a:gd name="connsiteY37" fmla="*/ 309969 h 472529"/>
                  <a:gd name="connsiteX38" fmla="*/ 203200 w 208280"/>
                  <a:gd name="connsiteY38" fmla="*/ 223609 h 472529"/>
                  <a:gd name="connsiteX39" fmla="*/ 208280 w 208280"/>
                  <a:gd name="connsiteY39" fmla="*/ 208369 h 472529"/>
                  <a:gd name="connsiteX40" fmla="*/ 203200 w 208280"/>
                  <a:gd name="connsiteY40" fmla="*/ 149949 h 472529"/>
                  <a:gd name="connsiteX41" fmla="*/ 195580 w 208280"/>
                  <a:gd name="connsiteY41" fmla="*/ 122009 h 472529"/>
                  <a:gd name="connsiteX42" fmla="*/ 185420 w 208280"/>
                  <a:gd name="connsiteY42" fmla="*/ 106769 h 472529"/>
                  <a:gd name="connsiteX43" fmla="*/ 165100 w 208280"/>
                  <a:gd name="connsiteY43" fmla="*/ 73749 h 472529"/>
                  <a:gd name="connsiteX44" fmla="*/ 119380 w 208280"/>
                  <a:gd name="connsiteY44" fmla="*/ 12789 h 472529"/>
                  <a:gd name="connsiteX45" fmla="*/ 106680 w 208280"/>
                  <a:gd name="connsiteY45" fmla="*/ 89 h 472529"/>
                  <a:gd name="connsiteX46" fmla="*/ 91440 w 208280"/>
                  <a:gd name="connsiteY46" fmla="*/ 15329 h 472529"/>
                  <a:gd name="connsiteX0" fmla="*/ 91440 w 208316"/>
                  <a:gd name="connsiteY0" fmla="*/ 15329 h 472529"/>
                  <a:gd name="connsiteX1" fmla="*/ 78740 w 208316"/>
                  <a:gd name="connsiteY1" fmla="*/ 25489 h 472529"/>
                  <a:gd name="connsiteX2" fmla="*/ 55880 w 208316"/>
                  <a:gd name="connsiteY2" fmla="*/ 61049 h 472529"/>
                  <a:gd name="connsiteX3" fmla="*/ 40640 w 208316"/>
                  <a:gd name="connsiteY3" fmla="*/ 88989 h 472529"/>
                  <a:gd name="connsiteX4" fmla="*/ 7620 w 208316"/>
                  <a:gd name="connsiteY4" fmla="*/ 190589 h 472529"/>
                  <a:gd name="connsiteX5" fmla="*/ 0 w 208316"/>
                  <a:gd name="connsiteY5" fmla="*/ 215989 h 472529"/>
                  <a:gd name="connsiteX6" fmla="*/ 2540 w 208316"/>
                  <a:gd name="connsiteY6" fmla="*/ 246469 h 472529"/>
                  <a:gd name="connsiteX7" fmla="*/ 15240 w 208316"/>
                  <a:gd name="connsiteY7" fmla="*/ 269329 h 472529"/>
                  <a:gd name="connsiteX8" fmla="*/ 17780 w 208316"/>
                  <a:gd name="connsiteY8" fmla="*/ 276949 h 472529"/>
                  <a:gd name="connsiteX9" fmla="*/ 15240 w 208316"/>
                  <a:gd name="connsiteY9" fmla="*/ 287109 h 472529"/>
                  <a:gd name="connsiteX10" fmla="*/ 17780 w 208316"/>
                  <a:gd name="connsiteY10" fmla="*/ 358229 h 472529"/>
                  <a:gd name="connsiteX11" fmla="*/ 20320 w 208316"/>
                  <a:gd name="connsiteY11" fmla="*/ 368389 h 472529"/>
                  <a:gd name="connsiteX12" fmla="*/ 25400 w 208316"/>
                  <a:gd name="connsiteY12" fmla="*/ 376009 h 472529"/>
                  <a:gd name="connsiteX13" fmla="*/ 27940 w 208316"/>
                  <a:gd name="connsiteY13" fmla="*/ 383629 h 472529"/>
                  <a:gd name="connsiteX14" fmla="*/ 35560 w 208316"/>
                  <a:gd name="connsiteY14" fmla="*/ 386169 h 472529"/>
                  <a:gd name="connsiteX15" fmla="*/ 40640 w 208316"/>
                  <a:gd name="connsiteY15" fmla="*/ 393789 h 472529"/>
                  <a:gd name="connsiteX16" fmla="*/ 43180 w 208316"/>
                  <a:gd name="connsiteY16" fmla="*/ 403949 h 472529"/>
                  <a:gd name="connsiteX17" fmla="*/ 58420 w 208316"/>
                  <a:gd name="connsiteY17" fmla="*/ 419189 h 472529"/>
                  <a:gd name="connsiteX18" fmla="*/ 66040 w 208316"/>
                  <a:gd name="connsiteY18" fmla="*/ 434429 h 472529"/>
                  <a:gd name="connsiteX19" fmla="*/ 73660 w 208316"/>
                  <a:gd name="connsiteY19" fmla="*/ 436969 h 472529"/>
                  <a:gd name="connsiteX20" fmla="*/ 81280 w 208316"/>
                  <a:gd name="connsiteY20" fmla="*/ 462369 h 472529"/>
                  <a:gd name="connsiteX21" fmla="*/ 83820 w 208316"/>
                  <a:gd name="connsiteY21" fmla="*/ 469989 h 472529"/>
                  <a:gd name="connsiteX22" fmla="*/ 91440 w 208316"/>
                  <a:gd name="connsiteY22" fmla="*/ 472529 h 472529"/>
                  <a:gd name="connsiteX23" fmla="*/ 99060 w 208316"/>
                  <a:gd name="connsiteY23" fmla="*/ 464909 h 472529"/>
                  <a:gd name="connsiteX24" fmla="*/ 104140 w 208316"/>
                  <a:gd name="connsiteY24" fmla="*/ 457289 h 472529"/>
                  <a:gd name="connsiteX25" fmla="*/ 111760 w 208316"/>
                  <a:gd name="connsiteY25" fmla="*/ 454749 h 472529"/>
                  <a:gd name="connsiteX26" fmla="*/ 129540 w 208316"/>
                  <a:gd name="connsiteY26" fmla="*/ 434429 h 472529"/>
                  <a:gd name="connsiteX27" fmla="*/ 144780 w 208316"/>
                  <a:gd name="connsiteY27" fmla="*/ 429349 h 472529"/>
                  <a:gd name="connsiteX28" fmla="*/ 152400 w 208316"/>
                  <a:gd name="connsiteY28" fmla="*/ 426809 h 472529"/>
                  <a:gd name="connsiteX29" fmla="*/ 160020 w 208316"/>
                  <a:gd name="connsiteY29" fmla="*/ 411569 h 472529"/>
                  <a:gd name="connsiteX30" fmla="*/ 165100 w 208316"/>
                  <a:gd name="connsiteY30" fmla="*/ 403949 h 472529"/>
                  <a:gd name="connsiteX31" fmla="*/ 167640 w 208316"/>
                  <a:gd name="connsiteY31" fmla="*/ 396329 h 472529"/>
                  <a:gd name="connsiteX32" fmla="*/ 172720 w 208316"/>
                  <a:gd name="connsiteY32" fmla="*/ 388709 h 472529"/>
                  <a:gd name="connsiteX33" fmla="*/ 180340 w 208316"/>
                  <a:gd name="connsiteY33" fmla="*/ 373469 h 472529"/>
                  <a:gd name="connsiteX34" fmla="*/ 185420 w 208316"/>
                  <a:gd name="connsiteY34" fmla="*/ 353149 h 472529"/>
                  <a:gd name="connsiteX35" fmla="*/ 190500 w 208316"/>
                  <a:gd name="connsiteY35" fmla="*/ 335369 h 472529"/>
                  <a:gd name="connsiteX36" fmla="*/ 195580 w 208316"/>
                  <a:gd name="connsiteY36" fmla="*/ 327749 h 472529"/>
                  <a:gd name="connsiteX37" fmla="*/ 200660 w 208316"/>
                  <a:gd name="connsiteY37" fmla="*/ 309969 h 472529"/>
                  <a:gd name="connsiteX38" fmla="*/ 208280 w 208316"/>
                  <a:gd name="connsiteY38" fmla="*/ 208369 h 472529"/>
                  <a:gd name="connsiteX39" fmla="*/ 203200 w 208316"/>
                  <a:gd name="connsiteY39" fmla="*/ 149949 h 472529"/>
                  <a:gd name="connsiteX40" fmla="*/ 195580 w 208316"/>
                  <a:gd name="connsiteY40" fmla="*/ 122009 h 472529"/>
                  <a:gd name="connsiteX41" fmla="*/ 185420 w 208316"/>
                  <a:gd name="connsiteY41" fmla="*/ 106769 h 472529"/>
                  <a:gd name="connsiteX42" fmla="*/ 165100 w 208316"/>
                  <a:gd name="connsiteY42" fmla="*/ 73749 h 472529"/>
                  <a:gd name="connsiteX43" fmla="*/ 119380 w 208316"/>
                  <a:gd name="connsiteY43" fmla="*/ 12789 h 472529"/>
                  <a:gd name="connsiteX44" fmla="*/ 106680 w 208316"/>
                  <a:gd name="connsiteY44" fmla="*/ 89 h 472529"/>
                  <a:gd name="connsiteX45" fmla="*/ 91440 w 208316"/>
                  <a:gd name="connsiteY45" fmla="*/ 15329 h 472529"/>
                  <a:gd name="connsiteX0" fmla="*/ 91440 w 208513"/>
                  <a:gd name="connsiteY0" fmla="*/ 15329 h 472529"/>
                  <a:gd name="connsiteX1" fmla="*/ 78740 w 208513"/>
                  <a:gd name="connsiteY1" fmla="*/ 25489 h 472529"/>
                  <a:gd name="connsiteX2" fmla="*/ 55880 w 208513"/>
                  <a:gd name="connsiteY2" fmla="*/ 61049 h 472529"/>
                  <a:gd name="connsiteX3" fmla="*/ 40640 w 208513"/>
                  <a:gd name="connsiteY3" fmla="*/ 88989 h 472529"/>
                  <a:gd name="connsiteX4" fmla="*/ 7620 w 208513"/>
                  <a:gd name="connsiteY4" fmla="*/ 190589 h 472529"/>
                  <a:gd name="connsiteX5" fmla="*/ 0 w 208513"/>
                  <a:gd name="connsiteY5" fmla="*/ 215989 h 472529"/>
                  <a:gd name="connsiteX6" fmla="*/ 2540 w 208513"/>
                  <a:gd name="connsiteY6" fmla="*/ 246469 h 472529"/>
                  <a:gd name="connsiteX7" fmla="*/ 15240 w 208513"/>
                  <a:gd name="connsiteY7" fmla="*/ 269329 h 472529"/>
                  <a:gd name="connsiteX8" fmla="*/ 17780 w 208513"/>
                  <a:gd name="connsiteY8" fmla="*/ 276949 h 472529"/>
                  <a:gd name="connsiteX9" fmla="*/ 15240 w 208513"/>
                  <a:gd name="connsiteY9" fmla="*/ 287109 h 472529"/>
                  <a:gd name="connsiteX10" fmla="*/ 17780 w 208513"/>
                  <a:gd name="connsiteY10" fmla="*/ 358229 h 472529"/>
                  <a:gd name="connsiteX11" fmla="*/ 20320 w 208513"/>
                  <a:gd name="connsiteY11" fmla="*/ 368389 h 472529"/>
                  <a:gd name="connsiteX12" fmla="*/ 25400 w 208513"/>
                  <a:gd name="connsiteY12" fmla="*/ 376009 h 472529"/>
                  <a:gd name="connsiteX13" fmla="*/ 27940 w 208513"/>
                  <a:gd name="connsiteY13" fmla="*/ 383629 h 472529"/>
                  <a:gd name="connsiteX14" fmla="*/ 35560 w 208513"/>
                  <a:gd name="connsiteY14" fmla="*/ 386169 h 472529"/>
                  <a:gd name="connsiteX15" fmla="*/ 40640 w 208513"/>
                  <a:gd name="connsiteY15" fmla="*/ 393789 h 472529"/>
                  <a:gd name="connsiteX16" fmla="*/ 43180 w 208513"/>
                  <a:gd name="connsiteY16" fmla="*/ 403949 h 472529"/>
                  <a:gd name="connsiteX17" fmla="*/ 58420 w 208513"/>
                  <a:gd name="connsiteY17" fmla="*/ 419189 h 472529"/>
                  <a:gd name="connsiteX18" fmla="*/ 66040 w 208513"/>
                  <a:gd name="connsiteY18" fmla="*/ 434429 h 472529"/>
                  <a:gd name="connsiteX19" fmla="*/ 73660 w 208513"/>
                  <a:gd name="connsiteY19" fmla="*/ 436969 h 472529"/>
                  <a:gd name="connsiteX20" fmla="*/ 81280 w 208513"/>
                  <a:gd name="connsiteY20" fmla="*/ 462369 h 472529"/>
                  <a:gd name="connsiteX21" fmla="*/ 83820 w 208513"/>
                  <a:gd name="connsiteY21" fmla="*/ 469989 h 472529"/>
                  <a:gd name="connsiteX22" fmla="*/ 91440 w 208513"/>
                  <a:gd name="connsiteY22" fmla="*/ 472529 h 472529"/>
                  <a:gd name="connsiteX23" fmla="*/ 99060 w 208513"/>
                  <a:gd name="connsiteY23" fmla="*/ 464909 h 472529"/>
                  <a:gd name="connsiteX24" fmla="*/ 104140 w 208513"/>
                  <a:gd name="connsiteY24" fmla="*/ 457289 h 472529"/>
                  <a:gd name="connsiteX25" fmla="*/ 111760 w 208513"/>
                  <a:gd name="connsiteY25" fmla="*/ 454749 h 472529"/>
                  <a:gd name="connsiteX26" fmla="*/ 129540 w 208513"/>
                  <a:gd name="connsiteY26" fmla="*/ 434429 h 472529"/>
                  <a:gd name="connsiteX27" fmla="*/ 144780 w 208513"/>
                  <a:gd name="connsiteY27" fmla="*/ 429349 h 472529"/>
                  <a:gd name="connsiteX28" fmla="*/ 152400 w 208513"/>
                  <a:gd name="connsiteY28" fmla="*/ 426809 h 472529"/>
                  <a:gd name="connsiteX29" fmla="*/ 160020 w 208513"/>
                  <a:gd name="connsiteY29" fmla="*/ 411569 h 472529"/>
                  <a:gd name="connsiteX30" fmla="*/ 165100 w 208513"/>
                  <a:gd name="connsiteY30" fmla="*/ 403949 h 472529"/>
                  <a:gd name="connsiteX31" fmla="*/ 167640 w 208513"/>
                  <a:gd name="connsiteY31" fmla="*/ 396329 h 472529"/>
                  <a:gd name="connsiteX32" fmla="*/ 172720 w 208513"/>
                  <a:gd name="connsiteY32" fmla="*/ 388709 h 472529"/>
                  <a:gd name="connsiteX33" fmla="*/ 180340 w 208513"/>
                  <a:gd name="connsiteY33" fmla="*/ 373469 h 472529"/>
                  <a:gd name="connsiteX34" fmla="*/ 185420 w 208513"/>
                  <a:gd name="connsiteY34" fmla="*/ 353149 h 472529"/>
                  <a:gd name="connsiteX35" fmla="*/ 190500 w 208513"/>
                  <a:gd name="connsiteY35" fmla="*/ 335369 h 472529"/>
                  <a:gd name="connsiteX36" fmla="*/ 195580 w 208513"/>
                  <a:gd name="connsiteY36" fmla="*/ 327749 h 472529"/>
                  <a:gd name="connsiteX37" fmla="*/ 208280 w 208513"/>
                  <a:gd name="connsiteY37" fmla="*/ 208369 h 472529"/>
                  <a:gd name="connsiteX38" fmla="*/ 203200 w 208513"/>
                  <a:gd name="connsiteY38" fmla="*/ 149949 h 472529"/>
                  <a:gd name="connsiteX39" fmla="*/ 195580 w 208513"/>
                  <a:gd name="connsiteY39" fmla="*/ 122009 h 472529"/>
                  <a:gd name="connsiteX40" fmla="*/ 185420 w 208513"/>
                  <a:gd name="connsiteY40" fmla="*/ 106769 h 472529"/>
                  <a:gd name="connsiteX41" fmla="*/ 165100 w 208513"/>
                  <a:gd name="connsiteY41" fmla="*/ 73749 h 472529"/>
                  <a:gd name="connsiteX42" fmla="*/ 119380 w 208513"/>
                  <a:gd name="connsiteY42" fmla="*/ 12789 h 472529"/>
                  <a:gd name="connsiteX43" fmla="*/ 106680 w 208513"/>
                  <a:gd name="connsiteY43" fmla="*/ 89 h 472529"/>
                  <a:gd name="connsiteX44" fmla="*/ 91440 w 208513"/>
                  <a:gd name="connsiteY44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44780 w 208785"/>
                  <a:gd name="connsiteY27" fmla="*/ 429349 h 472529"/>
                  <a:gd name="connsiteX28" fmla="*/ 152400 w 208785"/>
                  <a:gd name="connsiteY28" fmla="*/ 426809 h 472529"/>
                  <a:gd name="connsiteX29" fmla="*/ 160020 w 208785"/>
                  <a:gd name="connsiteY29" fmla="*/ 411569 h 472529"/>
                  <a:gd name="connsiteX30" fmla="*/ 165100 w 208785"/>
                  <a:gd name="connsiteY30" fmla="*/ 403949 h 472529"/>
                  <a:gd name="connsiteX31" fmla="*/ 167640 w 208785"/>
                  <a:gd name="connsiteY31" fmla="*/ 396329 h 472529"/>
                  <a:gd name="connsiteX32" fmla="*/ 172720 w 208785"/>
                  <a:gd name="connsiteY32" fmla="*/ 388709 h 472529"/>
                  <a:gd name="connsiteX33" fmla="*/ 180340 w 208785"/>
                  <a:gd name="connsiteY33" fmla="*/ 373469 h 472529"/>
                  <a:gd name="connsiteX34" fmla="*/ 185420 w 208785"/>
                  <a:gd name="connsiteY34" fmla="*/ 353149 h 472529"/>
                  <a:gd name="connsiteX35" fmla="*/ 190500 w 208785"/>
                  <a:gd name="connsiteY35" fmla="*/ 335369 h 472529"/>
                  <a:gd name="connsiteX36" fmla="*/ 208280 w 208785"/>
                  <a:gd name="connsiteY36" fmla="*/ 208369 h 472529"/>
                  <a:gd name="connsiteX37" fmla="*/ 203200 w 208785"/>
                  <a:gd name="connsiteY37" fmla="*/ 149949 h 472529"/>
                  <a:gd name="connsiteX38" fmla="*/ 195580 w 208785"/>
                  <a:gd name="connsiteY38" fmla="*/ 122009 h 472529"/>
                  <a:gd name="connsiteX39" fmla="*/ 185420 w 208785"/>
                  <a:gd name="connsiteY39" fmla="*/ 106769 h 472529"/>
                  <a:gd name="connsiteX40" fmla="*/ 165100 w 208785"/>
                  <a:gd name="connsiteY40" fmla="*/ 73749 h 472529"/>
                  <a:gd name="connsiteX41" fmla="*/ 119380 w 208785"/>
                  <a:gd name="connsiteY41" fmla="*/ 12789 h 472529"/>
                  <a:gd name="connsiteX42" fmla="*/ 106680 w 208785"/>
                  <a:gd name="connsiteY42" fmla="*/ 89 h 472529"/>
                  <a:gd name="connsiteX43" fmla="*/ 91440 w 208785"/>
                  <a:gd name="connsiteY43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44780 w 208785"/>
                  <a:gd name="connsiteY27" fmla="*/ 429349 h 472529"/>
                  <a:gd name="connsiteX28" fmla="*/ 152400 w 208785"/>
                  <a:gd name="connsiteY28" fmla="*/ 426809 h 472529"/>
                  <a:gd name="connsiteX29" fmla="*/ 160020 w 208785"/>
                  <a:gd name="connsiteY29" fmla="*/ 411569 h 472529"/>
                  <a:gd name="connsiteX30" fmla="*/ 165100 w 208785"/>
                  <a:gd name="connsiteY30" fmla="*/ 403949 h 472529"/>
                  <a:gd name="connsiteX31" fmla="*/ 167640 w 208785"/>
                  <a:gd name="connsiteY31" fmla="*/ 396329 h 472529"/>
                  <a:gd name="connsiteX32" fmla="*/ 172720 w 208785"/>
                  <a:gd name="connsiteY32" fmla="*/ 388709 h 472529"/>
                  <a:gd name="connsiteX33" fmla="*/ 180340 w 208785"/>
                  <a:gd name="connsiteY33" fmla="*/ 373469 h 472529"/>
                  <a:gd name="connsiteX34" fmla="*/ 190500 w 208785"/>
                  <a:gd name="connsiteY34" fmla="*/ 335369 h 472529"/>
                  <a:gd name="connsiteX35" fmla="*/ 208280 w 208785"/>
                  <a:gd name="connsiteY35" fmla="*/ 208369 h 472529"/>
                  <a:gd name="connsiteX36" fmla="*/ 203200 w 208785"/>
                  <a:gd name="connsiteY36" fmla="*/ 149949 h 472529"/>
                  <a:gd name="connsiteX37" fmla="*/ 195580 w 208785"/>
                  <a:gd name="connsiteY37" fmla="*/ 122009 h 472529"/>
                  <a:gd name="connsiteX38" fmla="*/ 185420 w 208785"/>
                  <a:gd name="connsiteY38" fmla="*/ 106769 h 472529"/>
                  <a:gd name="connsiteX39" fmla="*/ 165100 w 208785"/>
                  <a:gd name="connsiteY39" fmla="*/ 73749 h 472529"/>
                  <a:gd name="connsiteX40" fmla="*/ 119380 w 208785"/>
                  <a:gd name="connsiteY40" fmla="*/ 12789 h 472529"/>
                  <a:gd name="connsiteX41" fmla="*/ 106680 w 208785"/>
                  <a:gd name="connsiteY41" fmla="*/ 89 h 472529"/>
                  <a:gd name="connsiteX42" fmla="*/ 91440 w 208785"/>
                  <a:gd name="connsiteY42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44780 w 208785"/>
                  <a:gd name="connsiteY27" fmla="*/ 429349 h 472529"/>
                  <a:gd name="connsiteX28" fmla="*/ 152400 w 208785"/>
                  <a:gd name="connsiteY28" fmla="*/ 426809 h 472529"/>
                  <a:gd name="connsiteX29" fmla="*/ 160020 w 208785"/>
                  <a:gd name="connsiteY29" fmla="*/ 411569 h 472529"/>
                  <a:gd name="connsiteX30" fmla="*/ 165100 w 208785"/>
                  <a:gd name="connsiteY30" fmla="*/ 403949 h 472529"/>
                  <a:gd name="connsiteX31" fmla="*/ 167640 w 208785"/>
                  <a:gd name="connsiteY31" fmla="*/ 396329 h 472529"/>
                  <a:gd name="connsiteX32" fmla="*/ 172720 w 208785"/>
                  <a:gd name="connsiteY32" fmla="*/ 388709 h 472529"/>
                  <a:gd name="connsiteX33" fmla="*/ 190500 w 208785"/>
                  <a:gd name="connsiteY33" fmla="*/ 335369 h 472529"/>
                  <a:gd name="connsiteX34" fmla="*/ 208280 w 208785"/>
                  <a:gd name="connsiteY34" fmla="*/ 208369 h 472529"/>
                  <a:gd name="connsiteX35" fmla="*/ 203200 w 208785"/>
                  <a:gd name="connsiteY35" fmla="*/ 149949 h 472529"/>
                  <a:gd name="connsiteX36" fmla="*/ 195580 w 208785"/>
                  <a:gd name="connsiteY36" fmla="*/ 122009 h 472529"/>
                  <a:gd name="connsiteX37" fmla="*/ 185420 w 208785"/>
                  <a:gd name="connsiteY37" fmla="*/ 106769 h 472529"/>
                  <a:gd name="connsiteX38" fmla="*/ 165100 w 208785"/>
                  <a:gd name="connsiteY38" fmla="*/ 73749 h 472529"/>
                  <a:gd name="connsiteX39" fmla="*/ 119380 w 208785"/>
                  <a:gd name="connsiteY39" fmla="*/ 12789 h 472529"/>
                  <a:gd name="connsiteX40" fmla="*/ 106680 w 208785"/>
                  <a:gd name="connsiteY40" fmla="*/ 89 h 472529"/>
                  <a:gd name="connsiteX41" fmla="*/ 91440 w 208785"/>
                  <a:gd name="connsiteY41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44780 w 208785"/>
                  <a:gd name="connsiteY27" fmla="*/ 429349 h 472529"/>
                  <a:gd name="connsiteX28" fmla="*/ 152400 w 208785"/>
                  <a:gd name="connsiteY28" fmla="*/ 426809 h 472529"/>
                  <a:gd name="connsiteX29" fmla="*/ 160020 w 208785"/>
                  <a:gd name="connsiteY29" fmla="*/ 411569 h 472529"/>
                  <a:gd name="connsiteX30" fmla="*/ 165100 w 208785"/>
                  <a:gd name="connsiteY30" fmla="*/ 403949 h 472529"/>
                  <a:gd name="connsiteX31" fmla="*/ 167640 w 208785"/>
                  <a:gd name="connsiteY31" fmla="*/ 396329 h 472529"/>
                  <a:gd name="connsiteX32" fmla="*/ 190500 w 208785"/>
                  <a:gd name="connsiteY32" fmla="*/ 335369 h 472529"/>
                  <a:gd name="connsiteX33" fmla="*/ 208280 w 208785"/>
                  <a:gd name="connsiteY33" fmla="*/ 208369 h 472529"/>
                  <a:gd name="connsiteX34" fmla="*/ 203200 w 208785"/>
                  <a:gd name="connsiteY34" fmla="*/ 149949 h 472529"/>
                  <a:gd name="connsiteX35" fmla="*/ 195580 w 208785"/>
                  <a:gd name="connsiteY35" fmla="*/ 122009 h 472529"/>
                  <a:gd name="connsiteX36" fmla="*/ 185420 w 208785"/>
                  <a:gd name="connsiteY36" fmla="*/ 106769 h 472529"/>
                  <a:gd name="connsiteX37" fmla="*/ 165100 w 208785"/>
                  <a:gd name="connsiteY37" fmla="*/ 73749 h 472529"/>
                  <a:gd name="connsiteX38" fmla="*/ 119380 w 208785"/>
                  <a:gd name="connsiteY38" fmla="*/ 12789 h 472529"/>
                  <a:gd name="connsiteX39" fmla="*/ 106680 w 208785"/>
                  <a:gd name="connsiteY39" fmla="*/ 89 h 472529"/>
                  <a:gd name="connsiteX40" fmla="*/ 91440 w 208785"/>
                  <a:gd name="connsiteY40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44780 w 208785"/>
                  <a:gd name="connsiteY27" fmla="*/ 429349 h 472529"/>
                  <a:gd name="connsiteX28" fmla="*/ 152400 w 208785"/>
                  <a:gd name="connsiteY28" fmla="*/ 426809 h 472529"/>
                  <a:gd name="connsiteX29" fmla="*/ 160020 w 208785"/>
                  <a:gd name="connsiteY29" fmla="*/ 411569 h 472529"/>
                  <a:gd name="connsiteX30" fmla="*/ 165100 w 208785"/>
                  <a:gd name="connsiteY30" fmla="*/ 403949 h 472529"/>
                  <a:gd name="connsiteX31" fmla="*/ 190500 w 208785"/>
                  <a:gd name="connsiteY31" fmla="*/ 335369 h 472529"/>
                  <a:gd name="connsiteX32" fmla="*/ 208280 w 208785"/>
                  <a:gd name="connsiteY32" fmla="*/ 208369 h 472529"/>
                  <a:gd name="connsiteX33" fmla="*/ 203200 w 208785"/>
                  <a:gd name="connsiteY33" fmla="*/ 149949 h 472529"/>
                  <a:gd name="connsiteX34" fmla="*/ 195580 w 208785"/>
                  <a:gd name="connsiteY34" fmla="*/ 122009 h 472529"/>
                  <a:gd name="connsiteX35" fmla="*/ 185420 w 208785"/>
                  <a:gd name="connsiteY35" fmla="*/ 106769 h 472529"/>
                  <a:gd name="connsiteX36" fmla="*/ 165100 w 208785"/>
                  <a:gd name="connsiteY36" fmla="*/ 73749 h 472529"/>
                  <a:gd name="connsiteX37" fmla="*/ 119380 w 208785"/>
                  <a:gd name="connsiteY37" fmla="*/ 12789 h 472529"/>
                  <a:gd name="connsiteX38" fmla="*/ 106680 w 208785"/>
                  <a:gd name="connsiteY38" fmla="*/ 89 h 472529"/>
                  <a:gd name="connsiteX39" fmla="*/ 91440 w 208785"/>
                  <a:gd name="connsiteY39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44780 w 208785"/>
                  <a:gd name="connsiteY27" fmla="*/ 429349 h 472529"/>
                  <a:gd name="connsiteX28" fmla="*/ 152400 w 208785"/>
                  <a:gd name="connsiteY28" fmla="*/ 426809 h 472529"/>
                  <a:gd name="connsiteX29" fmla="*/ 160020 w 208785"/>
                  <a:gd name="connsiteY29" fmla="*/ 411569 h 472529"/>
                  <a:gd name="connsiteX30" fmla="*/ 190500 w 208785"/>
                  <a:gd name="connsiteY30" fmla="*/ 335369 h 472529"/>
                  <a:gd name="connsiteX31" fmla="*/ 208280 w 208785"/>
                  <a:gd name="connsiteY31" fmla="*/ 208369 h 472529"/>
                  <a:gd name="connsiteX32" fmla="*/ 203200 w 208785"/>
                  <a:gd name="connsiteY32" fmla="*/ 149949 h 472529"/>
                  <a:gd name="connsiteX33" fmla="*/ 195580 w 208785"/>
                  <a:gd name="connsiteY33" fmla="*/ 122009 h 472529"/>
                  <a:gd name="connsiteX34" fmla="*/ 185420 w 208785"/>
                  <a:gd name="connsiteY34" fmla="*/ 106769 h 472529"/>
                  <a:gd name="connsiteX35" fmla="*/ 165100 w 208785"/>
                  <a:gd name="connsiteY35" fmla="*/ 73749 h 472529"/>
                  <a:gd name="connsiteX36" fmla="*/ 119380 w 208785"/>
                  <a:gd name="connsiteY36" fmla="*/ 12789 h 472529"/>
                  <a:gd name="connsiteX37" fmla="*/ 106680 w 208785"/>
                  <a:gd name="connsiteY37" fmla="*/ 89 h 472529"/>
                  <a:gd name="connsiteX38" fmla="*/ 91440 w 208785"/>
                  <a:gd name="connsiteY38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29540 w 208785"/>
                  <a:gd name="connsiteY26" fmla="*/ 434429 h 472529"/>
                  <a:gd name="connsiteX27" fmla="*/ 152400 w 208785"/>
                  <a:gd name="connsiteY27" fmla="*/ 426809 h 472529"/>
                  <a:gd name="connsiteX28" fmla="*/ 160020 w 208785"/>
                  <a:gd name="connsiteY28" fmla="*/ 411569 h 472529"/>
                  <a:gd name="connsiteX29" fmla="*/ 190500 w 208785"/>
                  <a:gd name="connsiteY29" fmla="*/ 335369 h 472529"/>
                  <a:gd name="connsiteX30" fmla="*/ 208280 w 208785"/>
                  <a:gd name="connsiteY30" fmla="*/ 208369 h 472529"/>
                  <a:gd name="connsiteX31" fmla="*/ 203200 w 208785"/>
                  <a:gd name="connsiteY31" fmla="*/ 149949 h 472529"/>
                  <a:gd name="connsiteX32" fmla="*/ 195580 w 208785"/>
                  <a:gd name="connsiteY32" fmla="*/ 122009 h 472529"/>
                  <a:gd name="connsiteX33" fmla="*/ 185420 w 208785"/>
                  <a:gd name="connsiteY33" fmla="*/ 106769 h 472529"/>
                  <a:gd name="connsiteX34" fmla="*/ 165100 w 208785"/>
                  <a:gd name="connsiteY34" fmla="*/ 73749 h 472529"/>
                  <a:gd name="connsiteX35" fmla="*/ 119380 w 208785"/>
                  <a:gd name="connsiteY35" fmla="*/ 12789 h 472529"/>
                  <a:gd name="connsiteX36" fmla="*/ 106680 w 208785"/>
                  <a:gd name="connsiteY36" fmla="*/ 89 h 472529"/>
                  <a:gd name="connsiteX37" fmla="*/ 91440 w 208785"/>
                  <a:gd name="connsiteY37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04140 w 208785"/>
                  <a:gd name="connsiteY24" fmla="*/ 457289 h 472529"/>
                  <a:gd name="connsiteX25" fmla="*/ 111760 w 208785"/>
                  <a:gd name="connsiteY25" fmla="*/ 454749 h 472529"/>
                  <a:gd name="connsiteX26" fmla="*/ 152400 w 208785"/>
                  <a:gd name="connsiteY26" fmla="*/ 426809 h 472529"/>
                  <a:gd name="connsiteX27" fmla="*/ 160020 w 208785"/>
                  <a:gd name="connsiteY27" fmla="*/ 411569 h 472529"/>
                  <a:gd name="connsiteX28" fmla="*/ 190500 w 208785"/>
                  <a:gd name="connsiteY28" fmla="*/ 335369 h 472529"/>
                  <a:gd name="connsiteX29" fmla="*/ 208280 w 208785"/>
                  <a:gd name="connsiteY29" fmla="*/ 208369 h 472529"/>
                  <a:gd name="connsiteX30" fmla="*/ 203200 w 208785"/>
                  <a:gd name="connsiteY30" fmla="*/ 149949 h 472529"/>
                  <a:gd name="connsiteX31" fmla="*/ 195580 w 208785"/>
                  <a:gd name="connsiteY31" fmla="*/ 122009 h 472529"/>
                  <a:gd name="connsiteX32" fmla="*/ 185420 w 208785"/>
                  <a:gd name="connsiteY32" fmla="*/ 106769 h 472529"/>
                  <a:gd name="connsiteX33" fmla="*/ 165100 w 208785"/>
                  <a:gd name="connsiteY33" fmla="*/ 73749 h 472529"/>
                  <a:gd name="connsiteX34" fmla="*/ 119380 w 208785"/>
                  <a:gd name="connsiteY34" fmla="*/ 12789 h 472529"/>
                  <a:gd name="connsiteX35" fmla="*/ 106680 w 208785"/>
                  <a:gd name="connsiteY35" fmla="*/ 89 h 472529"/>
                  <a:gd name="connsiteX36" fmla="*/ 91440 w 208785"/>
                  <a:gd name="connsiteY36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11760 w 208785"/>
                  <a:gd name="connsiteY24" fmla="*/ 454749 h 472529"/>
                  <a:gd name="connsiteX25" fmla="*/ 152400 w 208785"/>
                  <a:gd name="connsiteY25" fmla="*/ 426809 h 472529"/>
                  <a:gd name="connsiteX26" fmla="*/ 160020 w 208785"/>
                  <a:gd name="connsiteY26" fmla="*/ 411569 h 472529"/>
                  <a:gd name="connsiteX27" fmla="*/ 190500 w 208785"/>
                  <a:gd name="connsiteY27" fmla="*/ 335369 h 472529"/>
                  <a:gd name="connsiteX28" fmla="*/ 208280 w 208785"/>
                  <a:gd name="connsiteY28" fmla="*/ 208369 h 472529"/>
                  <a:gd name="connsiteX29" fmla="*/ 203200 w 208785"/>
                  <a:gd name="connsiteY29" fmla="*/ 149949 h 472529"/>
                  <a:gd name="connsiteX30" fmla="*/ 195580 w 208785"/>
                  <a:gd name="connsiteY30" fmla="*/ 122009 h 472529"/>
                  <a:gd name="connsiteX31" fmla="*/ 185420 w 208785"/>
                  <a:gd name="connsiteY31" fmla="*/ 106769 h 472529"/>
                  <a:gd name="connsiteX32" fmla="*/ 165100 w 208785"/>
                  <a:gd name="connsiteY32" fmla="*/ 73749 h 472529"/>
                  <a:gd name="connsiteX33" fmla="*/ 119380 w 208785"/>
                  <a:gd name="connsiteY33" fmla="*/ 12789 h 472529"/>
                  <a:gd name="connsiteX34" fmla="*/ 106680 w 208785"/>
                  <a:gd name="connsiteY34" fmla="*/ 89 h 472529"/>
                  <a:gd name="connsiteX35" fmla="*/ 91440 w 208785"/>
                  <a:gd name="connsiteY35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11760 w 208785"/>
                  <a:gd name="connsiteY24" fmla="*/ 454749 h 472529"/>
                  <a:gd name="connsiteX25" fmla="*/ 160020 w 208785"/>
                  <a:gd name="connsiteY25" fmla="*/ 411569 h 472529"/>
                  <a:gd name="connsiteX26" fmla="*/ 190500 w 208785"/>
                  <a:gd name="connsiteY26" fmla="*/ 335369 h 472529"/>
                  <a:gd name="connsiteX27" fmla="*/ 208280 w 208785"/>
                  <a:gd name="connsiteY27" fmla="*/ 208369 h 472529"/>
                  <a:gd name="connsiteX28" fmla="*/ 203200 w 208785"/>
                  <a:gd name="connsiteY28" fmla="*/ 149949 h 472529"/>
                  <a:gd name="connsiteX29" fmla="*/ 195580 w 208785"/>
                  <a:gd name="connsiteY29" fmla="*/ 122009 h 472529"/>
                  <a:gd name="connsiteX30" fmla="*/ 185420 w 208785"/>
                  <a:gd name="connsiteY30" fmla="*/ 106769 h 472529"/>
                  <a:gd name="connsiteX31" fmla="*/ 165100 w 208785"/>
                  <a:gd name="connsiteY31" fmla="*/ 73749 h 472529"/>
                  <a:gd name="connsiteX32" fmla="*/ 119380 w 208785"/>
                  <a:gd name="connsiteY32" fmla="*/ 12789 h 472529"/>
                  <a:gd name="connsiteX33" fmla="*/ 106680 w 208785"/>
                  <a:gd name="connsiteY33" fmla="*/ 89 h 472529"/>
                  <a:gd name="connsiteX34" fmla="*/ 91440 w 208785"/>
                  <a:gd name="connsiteY34" fmla="*/ 15329 h 472529"/>
                  <a:gd name="connsiteX0" fmla="*/ 91440 w 208785"/>
                  <a:gd name="connsiteY0" fmla="*/ 15329 h 472529"/>
                  <a:gd name="connsiteX1" fmla="*/ 78740 w 208785"/>
                  <a:gd name="connsiteY1" fmla="*/ 25489 h 472529"/>
                  <a:gd name="connsiteX2" fmla="*/ 55880 w 208785"/>
                  <a:gd name="connsiteY2" fmla="*/ 61049 h 472529"/>
                  <a:gd name="connsiteX3" fmla="*/ 40640 w 208785"/>
                  <a:gd name="connsiteY3" fmla="*/ 88989 h 472529"/>
                  <a:gd name="connsiteX4" fmla="*/ 7620 w 208785"/>
                  <a:gd name="connsiteY4" fmla="*/ 190589 h 472529"/>
                  <a:gd name="connsiteX5" fmla="*/ 0 w 208785"/>
                  <a:gd name="connsiteY5" fmla="*/ 215989 h 472529"/>
                  <a:gd name="connsiteX6" fmla="*/ 2540 w 208785"/>
                  <a:gd name="connsiteY6" fmla="*/ 246469 h 472529"/>
                  <a:gd name="connsiteX7" fmla="*/ 15240 w 208785"/>
                  <a:gd name="connsiteY7" fmla="*/ 269329 h 472529"/>
                  <a:gd name="connsiteX8" fmla="*/ 17780 w 208785"/>
                  <a:gd name="connsiteY8" fmla="*/ 276949 h 472529"/>
                  <a:gd name="connsiteX9" fmla="*/ 15240 w 208785"/>
                  <a:gd name="connsiteY9" fmla="*/ 287109 h 472529"/>
                  <a:gd name="connsiteX10" fmla="*/ 17780 w 208785"/>
                  <a:gd name="connsiteY10" fmla="*/ 358229 h 472529"/>
                  <a:gd name="connsiteX11" fmla="*/ 20320 w 208785"/>
                  <a:gd name="connsiteY11" fmla="*/ 368389 h 472529"/>
                  <a:gd name="connsiteX12" fmla="*/ 25400 w 208785"/>
                  <a:gd name="connsiteY12" fmla="*/ 376009 h 472529"/>
                  <a:gd name="connsiteX13" fmla="*/ 27940 w 208785"/>
                  <a:gd name="connsiteY13" fmla="*/ 383629 h 472529"/>
                  <a:gd name="connsiteX14" fmla="*/ 35560 w 208785"/>
                  <a:gd name="connsiteY14" fmla="*/ 386169 h 472529"/>
                  <a:gd name="connsiteX15" fmla="*/ 40640 w 208785"/>
                  <a:gd name="connsiteY15" fmla="*/ 393789 h 472529"/>
                  <a:gd name="connsiteX16" fmla="*/ 43180 w 208785"/>
                  <a:gd name="connsiteY16" fmla="*/ 403949 h 472529"/>
                  <a:gd name="connsiteX17" fmla="*/ 58420 w 208785"/>
                  <a:gd name="connsiteY17" fmla="*/ 419189 h 472529"/>
                  <a:gd name="connsiteX18" fmla="*/ 66040 w 208785"/>
                  <a:gd name="connsiteY18" fmla="*/ 434429 h 472529"/>
                  <a:gd name="connsiteX19" fmla="*/ 73660 w 208785"/>
                  <a:gd name="connsiteY19" fmla="*/ 436969 h 472529"/>
                  <a:gd name="connsiteX20" fmla="*/ 81280 w 208785"/>
                  <a:gd name="connsiteY20" fmla="*/ 462369 h 472529"/>
                  <a:gd name="connsiteX21" fmla="*/ 83820 w 208785"/>
                  <a:gd name="connsiteY21" fmla="*/ 469989 h 472529"/>
                  <a:gd name="connsiteX22" fmla="*/ 91440 w 208785"/>
                  <a:gd name="connsiteY22" fmla="*/ 472529 h 472529"/>
                  <a:gd name="connsiteX23" fmla="*/ 99060 w 208785"/>
                  <a:gd name="connsiteY23" fmla="*/ 464909 h 472529"/>
                  <a:gd name="connsiteX24" fmla="*/ 111760 w 208785"/>
                  <a:gd name="connsiteY24" fmla="*/ 454749 h 472529"/>
                  <a:gd name="connsiteX25" fmla="*/ 190500 w 208785"/>
                  <a:gd name="connsiteY25" fmla="*/ 335369 h 472529"/>
                  <a:gd name="connsiteX26" fmla="*/ 208280 w 208785"/>
                  <a:gd name="connsiteY26" fmla="*/ 208369 h 472529"/>
                  <a:gd name="connsiteX27" fmla="*/ 203200 w 208785"/>
                  <a:gd name="connsiteY27" fmla="*/ 149949 h 472529"/>
                  <a:gd name="connsiteX28" fmla="*/ 195580 w 208785"/>
                  <a:gd name="connsiteY28" fmla="*/ 122009 h 472529"/>
                  <a:gd name="connsiteX29" fmla="*/ 185420 w 208785"/>
                  <a:gd name="connsiteY29" fmla="*/ 106769 h 472529"/>
                  <a:gd name="connsiteX30" fmla="*/ 165100 w 208785"/>
                  <a:gd name="connsiteY30" fmla="*/ 73749 h 472529"/>
                  <a:gd name="connsiteX31" fmla="*/ 119380 w 208785"/>
                  <a:gd name="connsiteY31" fmla="*/ 12789 h 472529"/>
                  <a:gd name="connsiteX32" fmla="*/ 106680 w 208785"/>
                  <a:gd name="connsiteY32" fmla="*/ 89 h 472529"/>
                  <a:gd name="connsiteX33" fmla="*/ 91440 w 208785"/>
                  <a:gd name="connsiteY33" fmla="*/ 15329 h 472529"/>
                  <a:gd name="connsiteX0" fmla="*/ 91440 w 208331"/>
                  <a:gd name="connsiteY0" fmla="*/ 15329 h 472529"/>
                  <a:gd name="connsiteX1" fmla="*/ 78740 w 208331"/>
                  <a:gd name="connsiteY1" fmla="*/ 25489 h 472529"/>
                  <a:gd name="connsiteX2" fmla="*/ 55880 w 208331"/>
                  <a:gd name="connsiteY2" fmla="*/ 61049 h 472529"/>
                  <a:gd name="connsiteX3" fmla="*/ 40640 w 208331"/>
                  <a:gd name="connsiteY3" fmla="*/ 88989 h 472529"/>
                  <a:gd name="connsiteX4" fmla="*/ 7620 w 208331"/>
                  <a:gd name="connsiteY4" fmla="*/ 190589 h 472529"/>
                  <a:gd name="connsiteX5" fmla="*/ 0 w 208331"/>
                  <a:gd name="connsiteY5" fmla="*/ 215989 h 472529"/>
                  <a:gd name="connsiteX6" fmla="*/ 2540 w 208331"/>
                  <a:gd name="connsiteY6" fmla="*/ 246469 h 472529"/>
                  <a:gd name="connsiteX7" fmla="*/ 15240 w 208331"/>
                  <a:gd name="connsiteY7" fmla="*/ 269329 h 472529"/>
                  <a:gd name="connsiteX8" fmla="*/ 17780 w 208331"/>
                  <a:gd name="connsiteY8" fmla="*/ 276949 h 472529"/>
                  <a:gd name="connsiteX9" fmla="*/ 15240 w 208331"/>
                  <a:gd name="connsiteY9" fmla="*/ 287109 h 472529"/>
                  <a:gd name="connsiteX10" fmla="*/ 17780 w 208331"/>
                  <a:gd name="connsiteY10" fmla="*/ 358229 h 472529"/>
                  <a:gd name="connsiteX11" fmla="*/ 20320 w 208331"/>
                  <a:gd name="connsiteY11" fmla="*/ 368389 h 472529"/>
                  <a:gd name="connsiteX12" fmla="*/ 25400 w 208331"/>
                  <a:gd name="connsiteY12" fmla="*/ 376009 h 472529"/>
                  <a:gd name="connsiteX13" fmla="*/ 27940 w 208331"/>
                  <a:gd name="connsiteY13" fmla="*/ 383629 h 472529"/>
                  <a:gd name="connsiteX14" fmla="*/ 35560 w 208331"/>
                  <a:gd name="connsiteY14" fmla="*/ 386169 h 472529"/>
                  <a:gd name="connsiteX15" fmla="*/ 40640 w 208331"/>
                  <a:gd name="connsiteY15" fmla="*/ 393789 h 472529"/>
                  <a:gd name="connsiteX16" fmla="*/ 43180 w 208331"/>
                  <a:gd name="connsiteY16" fmla="*/ 403949 h 472529"/>
                  <a:gd name="connsiteX17" fmla="*/ 58420 w 208331"/>
                  <a:gd name="connsiteY17" fmla="*/ 419189 h 472529"/>
                  <a:gd name="connsiteX18" fmla="*/ 66040 w 208331"/>
                  <a:gd name="connsiteY18" fmla="*/ 434429 h 472529"/>
                  <a:gd name="connsiteX19" fmla="*/ 73660 w 208331"/>
                  <a:gd name="connsiteY19" fmla="*/ 436969 h 472529"/>
                  <a:gd name="connsiteX20" fmla="*/ 81280 w 208331"/>
                  <a:gd name="connsiteY20" fmla="*/ 462369 h 472529"/>
                  <a:gd name="connsiteX21" fmla="*/ 83820 w 208331"/>
                  <a:gd name="connsiteY21" fmla="*/ 469989 h 472529"/>
                  <a:gd name="connsiteX22" fmla="*/ 91440 w 208331"/>
                  <a:gd name="connsiteY22" fmla="*/ 472529 h 472529"/>
                  <a:gd name="connsiteX23" fmla="*/ 99060 w 208331"/>
                  <a:gd name="connsiteY23" fmla="*/ 464909 h 472529"/>
                  <a:gd name="connsiteX24" fmla="*/ 111760 w 208331"/>
                  <a:gd name="connsiteY24" fmla="*/ 454749 h 472529"/>
                  <a:gd name="connsiteX25" fmla="*/ 190500 w 208331"/>
                  <a:gd name="connsiteY25" fmla="*/ 335369 h 472529"/>
                  <a:gd name="connsiteX26" fmla="*/ 208280 w 208331"/>
                  <a:gd name="connsiteY26" fmla="*/ 208369 h 472529"/>
                  <a:gd name="connsiteX27" fmla="*/ 195580 w 208331"/>
                  <a:gd name="connsiteY27" fmla="*/ 122009 h 472529"/>
                  <a:gd name="connsiteX28" fmla="*/ 185420 w 208331"/>
                  <a:gd name="connsiteY28" fmla="*/ 106769 h 472529"/>
                  <a:gd name="connsiteX29" fmla="*/ 165100 w 208331"/>
                  <a:gd name="connsiteY29" fmla="*/ 73749 h 472529"/>
                  <a:gd name="connsiteX30" fmla="*/ 119380 w 208331"/>
                  <a:gd name="connsiteY30" fmla="*/ 12789 h 472529"/>
                  <a:gd name="connsiteX31" fmla="*/ 106680 w 208331"/>
                  <a:gd name="connsiteY31" fmla="*/ 89 h 472529"/>
                  <a:gd name="connsiteX32" fmla="*/ 91440 w 208331"/>
                  <a:gd name="connsiteY32" fmla="*/ 15329 h 472529"/>
                  <a:gd name="connsiteX0" fmla="*/ 91440 w 208423"/>
                  <a:gd name="connsiteY0" fmla="*/ 15329 h 472529"/>
                  <a:gd name="connsiteX1" fmla="*/ 78740 w 208423"/>
                  <a:gd name="connsiteY1" fmla="*/ 25489 h 472529"/>
                  <a:gd name="connsiteX2" fmla="*/ 55880 w 208423"/>
                  <a:gd name="connsiteY2" fmla="*/ 61049 h 472529"/>
                  <a:gd name="connsiteX3" fmla="*/ 40640 w 208423"/>
                  <a:gd name="connsiteY3" fmla="*/ 88989 h 472529"/>
                  <a:gd name="connsiteX4" fmla="*/ 7620 w 208423"/>
                  <a:gd name="connsiteY4" fmla="*/ 190589 h 472529"/>
                  <a:gd name="connsiteX5" fmla="*/ 0 w 208423"/>
                  <a:gd name="connsiteY5" fmla="*/ 215989 h 472529"/>
                  <a:gd name="connsiteX6" fmla="*/ 2540 w 208423"/>
                  <a:gd name="connsiteY6" fmla="*/ 246469 h 472529"/>
                  <a:gd name="connsiteX7" fmla="*/ 15240 w 208423"/>
                  <a:gd name="connsiteY7" fmla="*/ 269329 h 472529"/>
                  <a:gd name="connsiteX8" fmla="*/ 17780 w 208423"/>
                  <a:gd name="connsiteY8" fmla="*/ 276949 h 472529"/>
                  <a:gd name="connsiteX9" fmla="*/ 15240 w 208423"/>
                  <a:gd name="connsiteY9" fmla="*/ 287109 h 472529"/>
                  <a:gd name="connsiteX10" fmla="*/ 17780 w 208423"/>
                  <a:gd name="connsiteY10" fmla="*/ 358229 h 472529"/>
                  <a:gd name="connsiteX11" fmla="*/ 20320 w 208423"/>
                  <a:gd name="connsiteY11" fmla="*/ 368389 h 472529"/>
                  <a:gd name="connsiteX12" fmla="*/ 25400 w 208423"/>
                  <a:gd name="connsiteY12" fmla="*/ 376009 h 472529"/>
                  <a:gd name="connsiteX13" fmla="*/ 27940 w 208423"/>
                  <a:gd name="connsiteY13" fmla="*/ 383629 h 472529"/>
                  <a:gd name="connsiteX14" fmla="*/ 35560 w 208423"/>
                  <a:gd name="connsiteY14" fmla="*/ 386169 h 472529"/>
                  <a:gd name="connsiteX15" fmla="*/ 40640 w 208423"/>
                  <a:gd name="connsiteY15" fmla="*/ 393789 h 472529"/>
                  <a:gd name="connsiteX16" fmla="*/ 43180 w 208423"/>
                  <a:gd name="connsiteY16" fmla="*/ 403949 h 472529"/>
                  <a:gd name="connsiteX17" fmla="*/ 58420 w 208423"/>
                  <a:gd name="connsiteY17" fmla="*/ 419189 h 472529"/>
                  <a:gd name="connsiteX18" fmla="*/ 66040 w 208423"/>
                  <a:gd name="connsiteY18" fmla="*/ 434429 h 472529"/>
                  <a:gd name="connsiteX19" fmla="*/ 73660 w 208423"/>
                  <a:gd name="connsiteY19" fmla="*/ 436969 h 472529"/>
                  <a:gd name="connsiteX20" fmla="*/ 81280 w 208423"/>
                  <a:gd name="connsiteY20" fmla="*/ 462369 h 472529"/>
                  <a:gd name="connsiteX21" fmla="*/ 83820 w 208423"/>
                  <a:gd name="connsiteY21" fmla="*/ 469989 h 472529"/>
                  <a:gd name="connsiteX22" fmla="*/ 91440 w 208423"/>
                  <a:gd name="connsiteY22" fmla="*/ 472529 h 472529"/>
                  <a:gd name="connsiteX23" fmla="*/ 99060 w 208423"/>
                  <a:gd name="connsiteY23" fmla="*/ 464909 h 472529"/>
                  <a:gd name="connsiteX24" fmla="*/ 111760 w 208423"/>
                  <a:gd name="connsiteY24" fmla="*/ 454749 h 472529"/>
                  <a:gd name="connsiteX25" fmla="*/ 190500 w 208423"/>
                  <a:gd name="connsiteY25" fmla="*/ 335369 h 472529"/>
                  <a:gd name="connsiteX26" fmla="*/ 208280 w 208423"/>
                  <a:gd name="connsiteY26" fmla="*/ 208369 h 472529"/>
                  <a:gd name="connsiteX27" fmla="*/ 185420 w 208423"/>
                  <a:gd name="connsiteY27" fmla="*/ 106769 h 472529"/>
                  <a:gd name="connsiteX28" fmla="*/ 165100 w 208423"/>
                  <a:gd name="connsiteY28" fmla="*/ 73749 h 472529"/>
                  <a:gd name="connsiteX29" fmla="*/ 119380 w 208423"/>
                  <a:gd name="connsiteY29" fmla="*/ 12789 h 472529"/>
                  <a:gd name="connsiteX30" fmla="*/ 106680 w 208423"/>
                  <a:gd name="connsiteY30" fmla="*/ 89 h 472529"/>
                  <a:gd name="connsiteX31" fmla="*/ 91440 w 208423"/>
                  <a:gd name="connsiteY31" fmla="*/ 15329 h 472529"/>
                  <a:gd name="connsiteX0" fmla="*/ 91440 w 209602"/>
                  <a:gd name="connsiteY0" fmla="*/ 15329 h 472529"/>
                  <a:gd name="connsiteX1" fmla="*/ 78740 w 209602"/>
                  <a:gd name="connsiteY1" fmla="*/ 25489 h 472529"/>
                  <a:gd name="connsiteX2" fmla="*/ 55880 w 209602"/>
                  <a:gd name="connsiteY2" fmla="*/ 61049 h 472529"/>
                  <a:gd name="connsiteX3" fmla="*/ 40640 w 209602"/>
                  <a:gd name="connsiteY3" fmla="*/ 88989 h 472529"/>
                  <a:gd name="connsiteX4" fmla="*/ 7620 w 209602"/>
                  <a:gd name="connsiteY4" fmla="*/ 190589 h 472529"/>
                  <a:gd name="connsiteX5" fmla="*/ 0 w 209602"/>
                  <a:gd name="connsiteY5" fmla="*/ 215989 h 472529"/>
                  <a:gd name="connsiteX6" fmla="*/ 2540 w 209602"/>
                  <a:gd name="connsiteY6" fmla="*/ 246469 h 472529"/>
                  <a:gd name="connsiteX7" fmla="*/ 15240 w 209602"/>
                  <a:gd name="connsiteY7" fmla="*/ 269329 h 472529"/>
                  <a:gd name="connsiteX8" fmla="*/ 17780 w 209602"/>
                  <a:gd name="connsiteY8" fmla="*/ 276949 h 472529"/>
                  <a:gd name="connsiteX9" fmla="*/ 15240 w 209602"/>
                  <a:gd name="connsiteY9" fmla="*/ 287109 h 472529"/>
                  <a:gd name="connsiteX10" fmla="*/ 17780 w 209602"/>
                  <a:gd name="connsiteY10" fmla="*/ 358229 h 472529"/>
                  <a:gd name="connsiteX11" fmla="*/ 20320 w 209602"/>
                  <a:gd name="connsiteY11" fmla="*/ 368389 h 472529"/>
                  <a:gd name="connsiteX12" fmla="*/ 25400 w 209602"/>
                  <a:gd name="connsiteY12" fmla="*/ 376009 h 472529"/>
                  <a:gd name="connsiteX13" fmla="*/ 27940 w 209602"/>
                  <a:gd name="connsiteY13" fmla="*/ 383629 h 472529"/>
                  <a:gd name="connsiteX14" fmla="*/ 35560 w 209602"/>
                  <a:gd name="connsiteY14" fmla="*/ 386169 h 472529"/>
                  <a:gd name="connsiteX15" fmla="*/ 40640 w 209602"/>
                  <a:gd name="connsiteY15" fmla="*/ 393789 h 472529"/>
                  <a:gd name="connsiteX16" fmla="*/ 43180 w 209602"/>
                  <a:gd name="connsiteY16" fmla="*/ 403949 h 472529"/>
                  <a:gd name="connsiteX17" fmla="*/ 58420 w 209602"/>
                  <a:gd name="connsiteY17" fmla="*/ 419189 h 472529"/>
                  <a:gd name="connsiteX18" fmla="*/ 66040 w 209602"/>
                  <a:gd name="connsiteY18" fmla="*/ 434429 h 472529"/>
                  <a:gd name="connsiteX19" fmla="*/ 73660 w 209602"/>
                  <a:gd name="connsiteY19" fmla="*/ 436969 h 472529"/>
                  <a:gd name="connsiteX20" fmla="*/ 81280 w 209602"/>
                  <a:gd name="connsiteY20" fmla="*/ 462369 h 472529"/>
                  <a:gd name="connsiteX21" fmla="*/ 83820 w 209602"/>
                  <a:gd name="connsiteY21" fmla="*/ 469989 h 472529"/>
                  <a:gd name="connsiteX22" fmla="*/ 91440 w 209602"/>
                  <a:gd name="connsiteY22" fmla="*/ 472529 h 472529"/>
                  <a:gd name="connsiteX23" fmla="*/ 99060 w 209602"/>
                  <a:gd name="connsiteY23" fmla="*/ 464909 h 472529"/>
                  <a:gd name="connsiteX24" fmla="*/ 111760 w 209602"/>
                  <a:gd name="connsiteY24" fmla="*/ 454749 h 472529"/>
                  <a:gd name="connsiteX25" fmla="*/ 190500 w 209602"/>
                  <a:gd name="connsiteY25" fmla="*/ 335369 h 472529"/>
                  <a:gd name="connsiteX26" fmla="*/ 208280 w 209602"/>
                  <a:gd name="connsiteY26" fmla="*/ 208369 h 472529"/>
                  <a:gd name="connsiteX27" fmla="*/ 165100 w 209602"/>
                  <a:gd name="connsiteY27" fmla="*/ 73749 h 472529"/>
                  <a:gd name="connsiteX28" fmla="*/ 119380 w 209602"/>
                  <a:gd name="connsiteY28" fmla="*/ 12789 h 472529"/>
                  <a:gd name="connsiteX29" fmla="*/ 106680 w 209602"/>
                  <a:gd name="connsiteY29" fmla="*/ 89 h 472529"/>
                  <a:gd name="connsiteX30" fmla="*/ 91440 w 209602"/>
                  <a:gd name="connsiteY30" fmla="*/ 15329 h 472529"/>
                  <a:gd name="connsiteX0" fmla="*/ 91440 w 212777"/>
                  <a:gd name="connsiteY0" fmla="*/ 15329 h 472529"/>
                  <a:gd name="connsiteX1" fmla="*/ 78740 w 212777"/>
                  <a:gd name="connsiteY1" fmla="*/ 25489 h 472529"/>
                  <a:gd name="connsiteX2" fmla="*/ 55880 w 212777"/>
                  <a:gd name="connsiteY2" fmla="*/ 61049 h 472529"/>
                  <a:gd name="connsiteX3" fmla="*/ 40640 w 212777"/>
                  <a:gd name="connsiteY3" fmla="*/ 88989 h 472529"/>
                  <a:gd name="connsiteX4" fmla="*/ 7620 w 212777"/>
                  <a:gd name="connsiteY4" fmla="*/ 190589 h 472529"/>
                  <a:gd name="connsiteX5" fmla="*/ 0 w 212777"/>
                  <a:gd name="connsiteY5" fmla="*/ 215989 h 472529"/>
                  <a:gd name="connsiteX6" fmla="*/ 2540 w 212777"/>
                  <a:gd name="connsiteY6" fmla="*/ 246469 h 472529"/>
                  <a:gd name="connsiteX7" fmla="*/ 15240 w 212777"/>
                  <a:gd name="connsiteY7" fmla="*/ 269329 h 472529"/>
                  <a:gd name="connsiteX8" fmla="*/ 17780 w 212777"/>
                  <a:gd name="connsiteY8" fmla="*/ 276949 h 472529"/>
                  <a:gd name="connsiteX9" fmla="*/ 15240 w 212777"/>
                  <a:gd name="connsiteY9" fmla="*/ 287109 h 472529"/>
                  <a:gd name="connsiteX10" fmla="*/ 17780 w 212777"/>
                  <a:gd name="connsiteY10" fmla="*/ 358229 h 472529"/>
                  <a:gd name="connsiteX11" fmla="*/ 20320 w 212777"/>
                  <a:gd name="connsiteY11" fmla="*/ 368389 h 472529"/>
                  <a:gd name="connsiteX12" fmla="*/ 25400 w 212777"/>
                  <a:gd name="connsiteY12" fmla="*/ 376009 h 472529"/>
                  <a:gd name="connsiteX13" fmla="*/ 27940 w 212777"/>
                  <a:gd name="connsiteY13" fmla="*/ 383629 h 472529"/>
                  <a:gd name="connsiteX14" fmla="*/ 35560 w 212777"/>
                  <a:gd name="connsiteY14" fmla="*/ 386169 h 472529"/>
                  <a:gd name="connsiteX15" fmla="*/ 40640 w 212777"/>
                  <a:gd name="connsiteY15" fmla="*/ 393789 h 472529"/>
                  <a:gd name="connsiteX16" fmla="*/ 43180 w 212777"/>
                  <a:gd name="connsiteY16" fmla="*/ 403949 h 472529"/>
                  <a:gd name="connsiteX17" fmla="*/ 58420 w 212777"/>
                  <a:gd name="connsiteY17" fmla="*/ 419189 h 472529"/>
                  <a:gd name="connsiteX18" fmla="*/ 66040 w 212777"/>
                  <a:gd name="connsiteY18" fmla="*/ 434429 h 472529"/>
                  <a:gd name="connsiteX19" fmla="*/ 73660 w 212777"/>
                  <a:gd name="connsiteY19" fmla="*/ 436969 h 472529"/>
                  <a:gd name="connsiteX20" fmla="*/ 81280 w 212777"/>
                  <a:gd name="connsiteY20" fmla="*/ 462369 h 472529"/>
                  <a:gd name="connsiteX21" fmla="*/ 83820 w 212777"/>
                  <a:gd name="connsiteY21" fmla="*/ 469989 h 472529"/>
                  <a:gd name="connsiteX22" fmla="*/ 91440 w 212777"/>
                  <a:gd name="connsiteY22" fmla="*/ 472529 h 472529"/>
                  <a:gd name="connsiteX23" fmla="*/ 99060 w 212777"/>
                  <a:gd name="connsiteY23" fmla="*/ 464909 h 472529"/>
                  <a:gd name="connsiteX24" fmla="*/ 111760 w 212777"/>
                  <a:gd name="connsiteY24" fmla="*/ 454749 h 472529"/>
                  <a:gd name="connsiteX25" fmla="*/ 190500 w 212777"/>
                  <a:gd name="connsiteY25" fmla="*/ 335369 h 472529"/>
                  <a:gd name="connsiteX26" fmla="*/ 208280 w 212777"/>
                  <a:gd name="connsiteY26" fmla="*/ 208369 h 472529"/>
                  <a:gd name="connsiteX27" fmla="*/ 119380 w 212777"/>
                  <a:gd name="connsiteY27" fmla="*/ 12789 h 472529"/>
                  <a:gd name="connsiteX28" fmla="*/ 106680 w 212777"/>
                  <a:gd name="connsiteY28" fmla="*/ 89 h 472529"/>
                  <a:gd name="connsiteX29" fmla="*/ 91440 w 212777"/>
                  <a:gd name="connsiteY29" fmla="*/ 15329 h 472529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40640 w 208296"/>
                  <a:gd name="connsiteY3" fmla="*/ 88989 h 475976"/>
                  <a:gd name="connsiteX4" fmla="*/ 7620 w 208296"/>
                  <a:gd name="connsiteY4" fmla="*/ 190589 h 475976"/>
                  <a:gd name="connsiteX5" fmla="*/ 0 w 208296"/>
                  <a:gd name="connsiteY5" fmla="*/ 215989 h 475976"/>
                  <a:gd name="connsiteX6" fmla="*/ 2540 w 208296"/>
                  <a:gd name="connsiteY6" fmla="*/ 246469 h 475976"/>
                  <a:gd name="connsiteX7" fmla="*/ 15240 w 208296"/>
                  <a:gd name="connsiteY7" fmla="*/ 269329 h 475976"/>
                  <a:gd name="connsiteX8" fmla="*/ 17780 w 208296"/>
                  <a:gd name="connsiteY8" fmla="*/ 276949 h 475976"/>
                  <a:gd name="connsiteX9" fmla="*/ 15240 w 208296"/>
                  <a:gd name="connsiteY9" fmla="*/ 287109 h 475976"/>
                  <a:gd name="connsiteX10" fmla="*/ 17780 w 208296"/>
                  <a:gd name="connsiteY10" fmla="*/ 358229 h 475976"/>
                  <a:gd name="connsiteX11" fmla="*/ 20320 w 208296"/>
                  <a:gd name="connsiteY11" fmla="*/ 368389 h 475976"/>
                  <a:gd name="connsiteX12" fmla="*/ 25400 w 208296"/>
                  <a:gd name="connsiteY12" fmla="*/ 376009 h 475976"/>
                  <a:gd name="connsiteX13" fmla="*/ 27940 w 208296"/>
                  <a:gd name="connsiteY13" fmla="*/ 383629 h 475976"/>
                  <a:gd name="connsiteX14" fmla="*/ 35560 w 208296"/>
                  <a:gd name="connsiteY14" fmla="*/ 386169 h 475976"/>
                  <a:gd name="connsiteX15" fmla="*/ 40640 w 208296"/>
                  <a:gd name="connsiteY15" fmla="*/ 393789 h 475976"/>
                  <a:gd name="connsiteX16" fmla="*/ 43180 w 208296"/>
                  <a:gd name="connsiteY16" fmla="*/ 403949 h 475976"/>
                  <a:gd name="connsiteX17" fmla="*/ 58420 w 208296"/>
                  <a:gd name="connsiteY17" fmla="*/ 419189 h 475976"/>
                  <a:gd name="connsiteX18" fmla="*/ 66040 w 208296"/>
                  <a:gd name="connsiteY18" fmla="*/ 434429 h 475976"/>
                  <a:gd name="connsiteX19" fmla="*/ 73660 w 208296"/>
                  <a:gd name="connsiteY19" fmla="*/ 436969 h 475976"/>
                  <a:gd name="connsiteX20" fmla="*/ 81280 w 208296"/>
                  <a:gd name="connsiteY20" fmla="*/ 462369 h 475976"/>
                  <a:gd name="connsiteX21" fmla="*/ 83820 w 208296"/>
                  <a:gd name="connsiteY21" fmla="*/ 469989 h 475976"/>
                  <a:gd name="connsiteX22" fmla="*/ 91440 w 208296"/>
                  <a:gd name="connsiteY22" fmla="*/ 472529 h 475976"/>
                  <a:gd name="connsiteX23" fmla="*/ 99060 w 208296"/>
                  <a:gd name="connsiteY23" fmla="*/ 464909 h 475976"/>
                  <a:gd name="connsiteX24" fmla="*/ 111760 w 208296"/>
                  <a:gd name="connsiteY24" fmla="*/ 454749 h 475976"/>
                  <a:gd name="connsiteX25" fmla="*/ 208280 w 208296"/>
                  <a:gd name="connsiteY25" fmla="*/ 208369 h 475976"/>
                  <a:gd name="connsiteX26" fmla="*/ 119380 w 208296"/>
                  <a:gd name="connsiteY26" fmla="*/ 12789 h 475976"/>
                  <a:gd name="connsiteX27" fmla="*/ 106680 w 208296"/>
                  <a:gd name="connsiteY27" fmla="*/ 89 h 475976"/>
                  <a:gd name="connsiteX28" fmla="*/ 91440 w 208296"/>
                  <a:gd name="connsiteY28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40640 w 208296"/>
                  <a:gd name="connsiteY3" fmla="*/ 88989 h 475976"/>
                  <a:gd name="connsiteX4" fmla="*/ 7620 w 208296"/>
                  <a:gd name="connsiteY4" fmla="*/ 190589 h 475976"/>
                  <a:gd name="connsiteX5" fmla="*/ 0 w 208296"/>
                  <a:gd name="connsiteY5" fmla="*/ 215989 h 475976"/>
                  <a:gd name="connsiteX6" fmla="*/ 2540 w 208296"/>
                  <a:gd name="connsiteY6" fmla="*/ 246469 h 475976"/>
                  <a:gd name="connsiteX7" fmla="*/ 15240 w 208296"/>
                  <a:gd name="connsiteY7" fmla="*/ 269329 h 475976"/>
                  <a:gd name="connsiteX8" fmla="*/ 17780 w 208296"/>
                  <a:gd name="connsiteY8" fmla="*/ 276949 h 475976"/>
                  <a:gd name="connsiteX9" fmla="*/ 17780 w 208296"/>
                  <a:gd name="connsiteY9" fmla="*/ 358229 h 475976"/>
                  <a:gd name="connsiteX10" fmla="*/ 20320 w 208296"/>
                  <a:gd name="connsiteY10" fmla="*/ 368389 h 475976"/>
                  <a:gd name="connsiteX11" fmla="*/ 25400 w 208296"/>
                  <a:gd name="connsiteY11" fmla="*/ 376009 h 475976"/>
                  <a:gd name="connsiteX12" fmla="*/ 27940 w 208296"/>
                  <a:gd name="connsiteY12" fmla="*/ 383629 h 475976"/>
                  <a:gd name="connsiteX13" fmla="*/ 35560 w 208296"/>
                  <a:gd name="connsiteY13" fmla="*/ 386169 h 475976"/>
                  <a:gd name="connsiteX14" fmla="*/ 40640 w 208296"/>
                  <a:gd name="connsiteY14" fmla="*/ 393789 h 475976"/>
                  <a:gd name="connsiteX15" fmla="*/ 43180 w 208296"/>
                  <a:gd name="connsiteY15" fmla="*/ 403949 h 475976"/>
                  <a:gd name="connsiteX16" fmla="*/ 58420 w 208296"/>
                  <a:gd name="connsiteY16" fmla="*/ 419189 h 475976"/>
                  <a:gd name="connsiteX17" fmla="*/ 66040 w 208296"/>
                  <a:gd name="connsiteY17" fmla="*/ 434429 h 475976"/>
                  <a:gd name="connsiteX18" fmla="*/ 73660 w 208296"/>
                  <a:gd name="connsiteY18" fmla="*/ 436969 h 475976"/>
                  <a:gd name="connsiteX19" fmla="*/ 81280 w 208296"/>
                  <a:gd name="connsiteY19" fmla="*/ 462369 h 475976"/>
                  <a:gd name="connsiteX20" fmla="*/ 83820 w 208296"/>
                  <a:gd name="connsiteY20" fmla="*/ 469989 h 475976"/>
                  <a:gd name="connsiteX21" fmla="*/ 91440 w 208296"/>
                  <a:gd name="connsiteY21" fmla="*/ 472529 h 475976"/>
                  <a:gd name="connsiteX22" fmla="*/ 99060 w 208296"/>
                  <a:gd name="connsiteY22" fmla="*/ 464909 h 475976"/>
                  <a:gd name="connsiteX23" fmla="*/ 111760 w 208296"/>
                  <a:gd name="connsiteY23" fmla="*/ 454749 h 475976"/>
                  <a:gd name="connsiteX24" fmla="*/ 208280 w 208296"/>
                  <a:gd name="connsiteY24" fmla="*/ 208369 h 475976"/>
                  <a:gd name="connsiteX25" fmla="*/ 119380 w 208296"/>
                  <a:gd name="connsiteY25" fmla="*/ 12789 h 475976"/>
                  <a:gd name="connsiteX26" fmla="*/ 106680 w 208296"/>
                  <a:gd name="connsiteY26" fmla="*/ 89 h 475976"/>
                  <a:gd name="connsiteX27" fmla="*/ 91440 w 208296"/>
                  <a:gd name="connsiteY27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40640 w 208296"/>
                  <a:gd name="connsiteY3" fmla="*/ 88989 h 475976"/>
                  <a:gd name="connsiteX4" fmla="*/ 7620 w 208296"/>
                  <a:gd name="connsiteY4" fmla="*/ 190589 h 475976"/>
                  <a:gd name="connsiteX5" fmla="*/ 0 w 208296"/>
                  <a:gd name="connsiteY5" fmla="*/ 215989 h 475976"/>
                  <a:gd name="connsiteX6" fmla="*/ 2540 w 208296"/>
                  <a:gd name="connsiteY6" fmla="*/ 246469 h 475976"/>
                  <a:gd name="connsiteX7" fmla="*/ 15240 w 208296"/>
                  <a:gd name="connsiteY7" fmla="*/ 269329 h 475976"/>
                  <a:gd name="connsiteX8" fmla="*/ 17780 w 208296"/>
                  <a:gd name="connsiteY8" fmla="*/ 358229 h 475976"/>
                  <a:gd name="connsiteX9" fmla="*/ 20320 w 208296"/>
                  <a:gd name="connsiteY9" fmla="*/ 368389 h 475976"/>
                  <a:gd name="connsiteX10" fmla="*/ 25400 w 208296"/>
                  <a:gd name="connsiteY10" fmla="*/ 376009 h 475976"/>
                  <a:gd name="connsiteX11" fmla="*/ 27940 w 208296"/>
                  <a:gd name="connsiteY11" fmla="*/ 383629 h 475976"/>
                  <a:gd name="connsiteX12" fmla="*/ 35560 w 208296"/>
                  <a:gd name="connsiteY12" fmla="*/ 386169 h 475976"/>
                  <a:gd name="connsiteX13" fmla="*/ 40640 w 208296"/>
                  <a:gd name="connsiteY13" fmla="*/ 393789 h 475976"/>
                  <a:gd name="connsiteX14" fmla="*/ 43180 w 208296"/>
                  <a:gd name="connsiteY14" fmla="*/ 403949 h 475976"/>
                  <a:gd name="connsiteX15" fmla="*/ 58420 w 208296"/>
                  <a:gd name="connsiteY15" fmla="*/ 419189 h 475976"/>
                  <a:gd name="connsiteX16" fmla="*/ 66040 w 208296"/>
                  <a:gd name="connsiteY16" fmla="*/ 434429 h 475976"/>
                  <a:gd name="connsiteX17" fmla="*/ 73660 w 208296"/>
                  <a:gd name="connsiteY17" fmla="*/ 436969 h 475976"/>
                  <a:gd name="connsiteX18" fmla="*/ 81280 w 208296"/>
                  <a:gd name="connsiteY18" fmla="*/ 462369 h 475976"/>
                  <a:gd name="connsiteX19" fmla="*/ 83820 w 208296"/>
                  <a:gd name="connsiteY19" fmla="*/ 469989 h 475976"/>
                  <a:gd name="connsiteX20" fmla="*/ 91440 w 208296"/>
                  <a:gd name="connsiteY20" fmla="*/ 472529 h 475976"/>
                  <a:gd name="connsiteX21" fmla="*/ 99060 w 208296"/>
                  <a:gd name="connsiteY21" fmla="*/ 464909 h 475976"/>
                  <a:gd name="connsiteX22" fmla="*/ 111760 w 208296"/>
                  <a:gd name="connsiteY22" fmla="*/ 454749 h 475976"/>
                  <a:gd name="connsiteX23" fmla="*/ 208280 w 208296"/>
                  <a:gd name="connsiteY23" fmla="*/ 208369 h 475976"/>
                  <a:gd name="connsiteX24" fmla="*/ 119380 w 208296"/>
                  <a:gd name="connsiteY24" fmla="*/ 12789 h 475976"/>
                  <a:gd name="connsiteX25" fmla="*/ 106680 w 208296"/>
                  <a:gd name="connsiteY25" fmla="*/ 89 h 475976"/>
                  <a:gd name="connsiteX26" fmla="*/ 91440 w 208296"/>
                  <a:gd name="connsiteY26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40640 w 208296"/>
                  <a:gd name="connsiteY3" fmla="*/ 88989 h 475976"/>
                  <a:gd name="connsiteX4" fmla="*/ 7620 w 208296"/>
                  <a:gd name="connsiteY4" fmla="*/ 190589 h 475976"/>
                  <a:gd name="connsiteX5" fmla="*/ 0 w 208296"/>
                  <a:gd name="connsiteY5" fmla="*/ 215989 h 475976"/>
                  <a:gd name="connsiteX6" fmla="*/ 2540 w 208296"/>
                  <a:gd name="connsiteY6" fmla="*/ 246469 h 475976"/>
                  <a:gd name="connsiteX7" fmla="*/ 17780 w 208296"/>
                  <a:gd name="connsiteY7" fmla="*/ 358229 h 475976"/>
                  <a:gd name="connsiteX8" fmla="*/ 20320 w 208296"/>
                  <a:gd name="connsiteY8" fmla="*/ 368389 h 475976"/>
                  <a:gd name="connsiteX9" fmla="*/ 25400 w 208296"/>
                  <a:gd name="connsiteY9" fmla="*/ 376009 h 475976"/>
                  <a:gd name="connsiteX10" fmla="*/ 27940 w 208296"/>
                  <a:gd name="connsiteY10" fmla="*/ 383629 h 475976"/>
                  <a:gd name="connsiteX11" fmla="*/ 35560 w 208296"/>
                  <a:gd name="connsiteY11" fmla="*/ 386169 h 475976"/>
                  <a:gd name="connsiteX12" fmla="*/ 40640 w 208296"/>
                  <a:gd name="connsiteY12" fmla="*/ 393789 h 475976"/>
                  <a:gd name="connsiteX13" fmla="*/ 43180 w 208296"/>
                  <a:gd name="connsiteY13" fmla="*/ 403949 h 475976"/>
                  <a:gd name="connsiteX14" fmla="*/ 58420 w 208296"/>
                  <a:gd name="connsiteY14" fmla="*/ 419189 h 475976"/>
                  <a:gd name="connsiteX15" fmla="*/ 66040 w 208296"/>
                  <a:gd name="connsiteY15" fmla="*/ 434429 h 475976"/>
                  <a:gd name="connsiteX16" fmla="*/ 73660 w 208296"/>
                  <a:gd name="connsiteY16" fmla="*/ 436969 h 475976"/>
                  <a:gd name="connsiteX17" fmla="*/ 81280 w 208296"/>
                  <a:gd name="connsiteY17" fmla="*/ 462369 h 475976"/>
                  <a:gd name="connsiteX18" fmla="*/ 83820 w 208296"/>
                  <a:gd name="connsiteY18" fmla="*/ 469989 h 475976"/>
                  <a:gd name="connsiteX19" fmla="*/ 91440 w 208296"/>
                  <a:gd name="connsiteY19" fmla="*/ 472529 h 475976"/>
                  <a:gd name="connsiteX20" fmla="*/ 99060 w 208296"/>
                  <a:gd name="connsiteY20" fmla="*/ 464909 h 475976"/>
                  <a:gd name="connsiteX21" fmla="*/ 111760 w 208296"/>
                  <a:gd name="connsiteY21" fmla="*/ 454749 h 475976"/>
                  <a:gd name="connsiteX22" fmla="*/ 208280 w 208296"/>
                  <a:gd name="connsiteY22" fmla="*/ 208369 h 475976"/>
                  <a:gd name="connsiteX23" fmla="*/ 119380 w 208296"/>
                  <a:gd name="connsiteY23" fmla="*/ 12789 h 475976"/>
                  <a:gd name="connsiteX24" fmla="*/ 106680 w 208296"/>
                  <a:gd name="connsiteY24" fmla="*/ 89 h 475976"/>
                  <a:gd name="connsiteX25" fmla="*/ 91440 w 208296"/>
                  <a:gd name="connsiteY25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40640 w 208296"/>
                  <a:gd name="connsiteY3" fmla="*/ 88989 h 475976"/>
                  <a:gd name="connsiteX4" fmla="*/ 7620 w 208296"/>
                  <a:gd name="connsiteY4" fmla="*/ 190589 h 475976"/>
                  <a:gd name="connsiteX5" fmla="*/ 0 w 208296"/>
                  <a:gd name="connsiteY5" fmla="*/ 215989 h 475976"/>
                  <a:gd name="connsiteX6" fmla="*/ 17780 w 208296"/>
                  <a:gd name="connsiteY6" fmla="*/ 358229 h 475976"/>
                  <a:gd name="connsiteX7" fmla="*/ 20320 w 208296"/>
                  <a:gd name="connsiteY7" fmla="*/ 368389 h 475976"/>
                  <a:gd name="connsiteX8" fmla="*/ 25400 w 208296"/>
                  <a:gd name="connsiteY8" fmla="*/ 376009 h 475976"/>
                  <a:gd name="connsiteX9" fmla="*/ 27940 w 208296"/>
                  <a:gd name="connsiteY9" fmla="*/ 383629 h 475976"/>
                  <a:gd name="connsiteX10" fmla="*/ 35560 w 208296"/>
                  <a:gd name="connsiteY10" fmla="*/ 386169 h 475976"/>
                  <a:gd name="connsiteX11" fmla="*/ 40640 w 208296"/>
                  <a:gd name="connsiteY11" fmla="*/ 393789 h 475976"/>
                  <a:gd name="connsiteX12" fmla="*/ 43180 w 208296"/>
                  <a:gd name="connsiteY12" fmla="*/ 403949 h 475976"/>
                  <a:gd name="connsiteX13" fmla="*/ 58420 w 208296"/>
                  <a:gd name="connsiteY13" fmla="*/ 419189 h 475976"/>
                  <a:gd name="connsiteX14" fmla="*/ 66040 w 208296"/>
                  <a:gd name="connsiteY14" fmla="*/ 434429 h 475976"/>
                  <a:gd name="connsiteX15" fmla="*/ 73660 w 208296"/>
                  <a:gd name="connsiteY15" fmla="*/ 436969 h 475976"/>
                  <a:gd name="connsiteX16" fmla="*/ 81280 w 208296"/>
                  <a:gd name="connsiteY16" fmla="*/ 462369 h 475976"/>
                  <a:gd name="connsiteX17" fmla="*/ 83820 w 208296"/>
                  <a:gd name="connsiteY17" fmla="*/ 469989 h 475976"/>
                  <a:gd name="connsiteX18" fmla="*/ 91440 w 208296"/>
                  <a:gd name="connsiteY18" fmla="*/ 472529 h 475976"/>
                  <a:gd name="connsiteX19" fmla="*/ 99060 w 208296"/>
                  <a:gd name="connsiteY19" fmla="*/ 464909 h 475976"/>
                  <a:gd name="connsiteX20" fmla="*/ 111760 w 208296"/>
                  <a:gd name="connsiteY20" fmla="*/ 454749 h 475976"/>
                  <a:gd name="connsiteX21" fmla="*/ 208280 w 208296"/>
                  <a:gd name="connsiteY21" fmla="*/ 208369 h 475976"/>
                  <a:gd name="connsiteX22" fmla="*/ 119380 w 208296"/>
                  <a:gd name="connsiteY22" fmla="*/ 12789 h 475976"/>
                  <a:gd name="connsiteX23" fmla="*/ 106680 w 208296"/>
                  <a:gd name="connsiteY23" fmla="*/ 89 h 475976"/>
                  <a:gd name="connsiteX24" fmla="*/ 91440 w 208296"/>
                  <a:gd name="connsiteY24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40640 w 208296"/>
                  <a:gd name="connsiteY3" fmla="*/ 88989 h 475976"/>
                  <a:gd name="connsiteX4" fmla="*/ 0 w 208296"/>
                  <a:gd name="connsiteY4" fmla="*/ 215989 h 475976"/>
                  <a:gd name="connsiteX5" fmla="*/ 17780 w 208296"/>
                  <a:gd name="connsiteY5" fmla="*/ 358229 h 475976"/>
                  <a:gd name="connsiteX6" fmla="*/ 20320 w 208296"/>
                  <a:gd name="connsiteY6" fmla="*/ 368389 h 475976"/>
                  <a:gd name="connsiteX7" fmla="*/ 25400 w 208296"/>
                  <a:gd name="connsiteY7" fmla="*/ 376009 h 475976"/>
                  <a:gd name="connsiteX8" fmla="*/ 27940 w 208296"/>
                  <a:gd name="connsiteY8" fmla="*/ 383629 h 475976"/>
                  <a:gd name="connsiteX9" fmla="*/ 35560 w 208296"/>
                  <a:gd name="connsiteY9" fmla="*/ 386169 h 475976"/>
                  <a:gd name="connsiteX10" fmla="*/ 40640 w 208296"/>
                  <a:gd name="connsiteY10" fmla="*/ 393789 h 475976"/>
                  <a:gd name="connsiteX11" fmla="*/ 43180 w 208296"/>
                  <a:gd name="connsiteY11" fmla="*/ 403949 h 475976"/>
                  <a:gd name="connsiteX12" fmla="*/ 58420 w 208296"/>
                  <a:gd name="connsiteY12" fmla="*/ 419189 h 475976"/>
                  <a:gd name="connsiteX13" fmla="*/ 66040 w 208296"/>
                  <a:gd name="connsiteY13" fmla="*/ 434429 h 475976"/>
                  <a:gd name="connsiteX14" fmla="*/ 73660 w 208296"/>
                  <a:gd name="connsiteY14" fmla="*/ 436969 h 475976"/>
                  <a:gd name="connsiteX15" fmla="*/ 81280 w 208296"/>
                  <a:gd name="connsiteY15" fmla="*/ 462369 h 475976"/>
                  <a:gd name="connsiteX16" fmla="*/ 83820 w 208296"/>
                  <a:gd name="connsiteY16" fmla="*/ 469989 h 475976"/>
                  <a:gd name="connsiteX17" fmla="*/ 91440 w 208296"/>
                  <a:gd name="connsiteY17" fmla="*/ 472529 h 475976"/>
                  <a:gd name="connsiteX18" fmla="*/ 99060 w 208296"/>
                  <a:gd name="connsiteY18" fmla="*/ 464909 h 475976"/>
                  <a:gd name="connsiteX19" fmla="*/ 111760 w 208296"/>
                  <a:gd name="connsiteY19" fmla="*/ 454749 h 475976"/>
                  <a:gd name="connsiteX20" fmla="*/ 208280 w 208296"/>
                  <a:gd name="connsiteY20" fmla="*/ 208369 h 475976"/>
                  <a:gd name="connsiteX21" fmla="*/ 119380 w 208296"/>
                  <a:gd name="connsiteY21" fmla="*/ 12789 h 475976"/>
                  <a:gd name="connsiteX22" fmla="*/ 106680 w 208296"/>
                  <a:gd name="connsiteY22" fmla="*/ 89 h 475976"/>
                  <a:gd name="connsiteX23" fmla="*/ 91440 w 208296"/>
                  <a:gd name="connsiteY23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55880 w 208296"/>
                  <a:gd name="connsiteY2" fmla="*/ 61049 h 475976"/>
                  <a:gd name="connsiteX3" fmla="*/ 0 w 208296"/>
                  <a:gd name="connsiteY3" fmla="*/ 215989 h 475976"/>
                  <a:gd name="connsiteX4" fmla="*/ 17780 w 208296"/>
                  <a:gd name="connsiteY4" fmla="*/ 358229 h 475976"/>
                  <a:gd name="connsiteX5" fmla="*/ 20320 w 208296"/>
                  <a:gd name="connsiteY5" fmla="*/ 368389 h 475976"/>
                  <a:gd name="connsiteX6" fmla="*/ 25400 w 208296"/>
                  <a:gd name="connsiteY6" fmla="*/ 376009 h 475976"/>
                  <a:gd name="connsiteX7" fmla="*/ 27940 w 208296"/>
                  <a:gd name="connsiteY7" fmla="*/ 383629 h 475976"/>
                  <a:gd name="connsiteX8" fmla="*/ 35560 w 208296"/>
                  <a:gd name="connsiteY8" fmla="*/ 386169 h 475976"/>
                  <a:gd name="connsiteX9" fmla="*/ 40640 w 208296"/>
                  <a:gd name="connsiteY9" fmla="*/ 393789 h 475976"/>
                  <a:gd name="connsiteX10" fmla="*/ 43180 w 208296"/>
                  <a:gd name="connsiteY10" fmla="*/ 403949 h 475976"/>
                  <a:gd name="connsiteX11" fmla="*/ 58420 w 208296"/>
                  <a:gd name="connsiteY11" fmla="*/ 419189 h 475976"/>
                  <a:gd name="connsiteX12" fmla="*/ 66040 w 208296"/>
                  <a:gd name="connsiteY12" fmla="*/ 434429 h 475976"/>
                  <a:gd name="connsiteX13" fmla="*/ 73660 w 208296"/>
                  <a:gd name="connsiteY13" fmla="*/ 436969 h 475976"/>
                  <a:gd name="connsiteX14" fmla="*/ 81280 w 208296"/>
                  <a:gd name="connsiteY14" fmla="*/ 462369 h 475976"/>
                  <a:gd name="connsiteX15" fmla="*/ 83820 w 208296"/>
                  <a:gd name="connsiteY15" fmla="*/ 469989 h 475976"/>
                  <a:gd name="connsiteX16" fmla="*/ 91440 w 208296"/>
                  <a:gd name="connsiteY16" fmla="*/ 472529 h 475976"/>
                  <a:gd name="connsiteX17" fmla="*/ 99060 w 208296"/>
                  <a:gd name="connsiteY17" fmla="*/ 464909 h 475976"/>
                  <a:gd name="connsiteX18" fmla="*/ 111760 w 208296"/>
                  <a:gd name="connsiteY18" fmla="*/ 454749 h 475976"/>
                  <a:gd name="connsiteX19" fmla="*/ 208280 w 208296"/>
                  <a:gd name="connsiteY19" fmla="*/ 208369 h 475976"/>
                  <a:gd name="connsiteX20" fmla="*/ 119380 w 208296"/>
                  <a:gd name="connsiteY20" fmla="*/ 12789 h 475976"/>
                  <a:gd name="connsiteX21" fmla="*/ 106680 w 208296"/>
                  <a:gd name="connsiteY21" fmla="*/ 89 h 475976"/>
                  <a:gd name="connsiteX22" fmla="*/ 91440 w 208296"/>
                  <a:gd name="connsiteY22" fmla="*/ 15329 h 475976"/>
                  <a:gd name="connsiteX0" fmla="*/ 91440 w 208296"/>
                  <a:gd name="connsiteY0" fmla="*/ 15329 h 475976"/>
                  <a:gd name="connsiteX1" fmla="*/ 78740 w 208296"/>
                  <a:gd name="connsiteY1" fmla="*/ 25489 h 475976"/>
                  <a:gd name="connsiteX2" fmla="*/ 0 w 208296"/>
                  <a:gd name="connsiteY2" fmla="*/ 215989 h 475976"/>
                  <a:gd name="connsiteX3" fmla="*/ 17780 w 208296"/>
                  <a:gd name="connsiteY3" fmla="*/ 358229 h 475976"/>
                  <a:gd name="connsiteX4" fmla="*/ 20320 w 208296"/>
                  <a:gd name="connsiteY4" fmla="*/ 368389 h 475976"/>
                  <a:gd name="connsiteX5" fmla="*/ 25400 w 208296"/>
                  <a:gd name="connsiteY5" fmla="*/ 376009 h 475976"/>
                  <a:gd name="connsiteX6" fmla="*/ 27940 w 208296"/>
                  <a:gd name="connsiteY6" fmla="*/ 383629 h 475976"/>
                  <a:gd name="connsiteX7" fmla="*/ 35560 w 208296"/>
                  <a:gd name="connsiteY7" fmla="*/ 386169 h 475976"/>
                  <a:gd name="connsiteX8" fmla="*/ 40640 w 208296"/>
                  <a:gd name="connsiteY8" fmla="*/ 393789 h 475976"/>
                  <a:gd name="connsiteX9" fmla="*/ 43180 w 208296"/>
                  <a:gd name="connsiteY9" fmla="*/ 403949 h 475976"/>
                  <a:gd name="connsiteX10" fmla="*/ 58420 w 208296"/>
                  <a:gd name="connsiteY10" fmla="*/ 419189 h 475976"/>
                  <a:gd name="connsiteX11" fmla="*/ 66040 w 208296"/>
                  <a:gd name="connsiteY11" fmla="*/ 434429 h 475976"/>
                  <a:gd name="connsiteX12" fmla="*/ 73660 w 208296"/>
                  <a:gd name="connsiteY12" fmla="*/ 436969 h 475976"/>
                  <a:gd name="connsiteX13" fmla="*/ 81280 w 208296"/>
                  <a:gd name="connsiteY13" fmla="*/ 462369 h 475976"/>
                  <a:gd name="connsiteX14" fmla="*/ 83820 w 208296"/>
                  <a:gd name="connsiteY14" fmla="*/ 469989 h 475976"/>
                  <a:gd name="connsiteX15" fmla="*/ 91440 w 208296"/>
                  <a:gd name="connsiteY15" fmla="*/ 472529 h 475976"/>
                  <a:gd name="connsiteX16" fmla="*/ 99060 w 208296"/>
                  <a:gd name="connsiteY16" fmla="*/ 464909 h 475976"/>
                  <a:gd name="connsiteX17" fmla="*/ 111760 w 208296"/>
                  <a:gd name="connsiteY17" fmla="*/ 454749 h 475976"/>
                  <a:gd name="connsiteX18" fmla="*/ 208280 w 208296"/>
                  <a:gd name="connsiteY18" fmla="*/ 208369 h 475976"/>
                  <a:gd name="connsiteX19" fmla="*/ 119380 w 208296"/>
                  <a:gd name="connsiteY19" fmla="*/ 12789 h 475976"/>
                  <a:gd name="connsiteX20" fmla="*/ 106680 w 208296"/>
                  <a:gd name="connsiteY20" fmla="*/ 89 h 475976"/>
                  <a:gd name="connsiteX21" fmla="*/ 91440 w 208296"/>
                  <a:gd name="connsiteY21" fmla="*/ 15329 h 475976"/>
                  <a:gd name="connsiteX0" fmla="*/ 91440 w 208296"/>
                  <a:gd name="connsiteY0" fmla="*/ 15329 h 475976"/>
                  <a:gd name="connsiteX1" fmla="*/ 0 w 208296"/>
                  <a:gd name="connsiteY1" fmla="*/ 215989 h 475976"/>
                  <a:gd name="connsiteX2" fmla="*/ 17780 w 208296"/>
                  <a:gd name="connsiteY2" fmla="*/ 358229 h 475976"/>
                  <a:gd name="connsiteX3" fmla="*/ 20320 w 208296"/>
                  <a:gd name="connsiteY3" fmla="*/ 368389 h 475976"/>
                  <a:gd name="connsiteX4" fmla="*/ 25400 w 208296"/>
                  <a:gd name="connsiteY4" fmla="*/ 376009 h 475976"/>
                  <a:gd name="connsiteX5" fmla="*/ 27940 w 208296"/>
                  <a:gd name="connsiteY5" fmla="*/ 383629 h 475976"/>
                  <a:gd name="connsiteX6" fmla="*/ 35560 w 208296"/>
                  <a:gd name="connsiteY6" fmla="*/ 386169 h 475976"/>
                  <a:gd name="connsiteX7" fmla="*/ 40640 w 208296"/>
                  <a:gd name="connsiteY7" fmla="*/ 393789 h 475976"/>
                  <a:gd name="connsiteX8" fmla="*/ 43180 w 208296"/>
                  <a:gd name="connsiteY8" fmla="*/ 403949 h 475976"/>
                  <a:gd name="connsiteX9" fmla="*/ 58420 w 208296"/>
                  <a:gd name="connsiteY9" fmla="*/ 419189 h 475976"/>
                  <a:gd name="connsiteX10" fmla="*/ 66040 w 208296"/>
                  <a:gd name="connsiteY10" fmla="*/ 434429 h 475976"/>
                  <a:gd name="connsiteX11" fmla="*/ 73660 w 208296"/>
                  <a:gd name="connsiteY11" fmla="*/ 436969 h 475976"/>
                  <a:gd name="connsiteX12" fmla="*/ 81280 w 208296"/>
                  <a:gd name="connsiteY12" fmla="*/ 462369 h 475976"/>
                  <a:gd name="connsiteX13" fmla="*/ 83820 w 208296"/>
                  <a:gd name="connsiteY13" fmla="*/ 469989 h 475976"/>
                  <a:gd name="connsiteX14" fmla="*/ 91440 w 208296"/>
                  <a:gd name="connsiteY14" fmla="*/ 472529 h 475976"/>
                  <a:gd name="connsiteX15" fmla="*/ 99060 w 208296"/>
                  <a:gd name="connsiteY15" fmla="*/ 464909 h 475976"/>
                  <a:gd name="connsiteX16" fmla="*/ 111760 w 208296"/>
                  <a:gd name="connsiteY16" fmla="*/ 454749 h 475976"/>
                  <a:gd name="connsiteX17" fmla="*/ 208280 w 208296"/>
                  <a:gd name="connsiteY17" fmla="*/ 208369 h 475976"/>
                  <a:gd name="connsiteX18" fmla="*/ 119380 w 208296"/>
                  <a:gd name="connsiteY18" fmla="*/ 12789 h 475976"/>
                  <a:gd name="connsiteX19" fmla="*/ 106680 w 208296"/>
                  <a:gd name="connsiteY19" fmla="*/ 89 h 475976"/>
                  <a:gd name="connsiteX20" fmla="*/ 91440 w 208296"/>
                  <a:gd name="connsiteY20" fmla="*/ 15329 h 475976"/>
                  <a:gd name="connsiteX0" fmla="*/ 106680 w 208296"/>
                  <a:gd name="connsiteY0" fmla="*/ 0 h 475887"/>
                  <a:gd name="connsiteX1" fmla="*/ 0 w 208296"/>
                  <a:gd name="connsiteY1" fmla="*/ 215900 h 475887"/>
                  <a:gd name="connsiteX2" fmla="*/ 17780 w 208296"/>
                  <a:gd name="connsiteY2" fmla="*/ 358140 h 475887"/>
                  <a:gd name="connsiteX3" fmla="*/ 20320 w 208296"/>
                  <a:gd name="connsiteY3" fmla="*/ 368300 h 475887"/>
                  <a:gd name="connsiteX4" fmla="*/ 25400 w 208296"/>
                  <a:gd name="connsiteY4" fmla="*/ 375920 h 475887"/>
                  <a:gd name="connsiteX5" fmla="*/ 27940 w 208296"/>
                  <a:gd name="connsiteY5" fmla="*/ 383540 h 475887"/>
                  <a:gd name="connsiteX6" fmla="*/ 35560 w 208296"/>
                  <a:gd name="connsiteY6" fmla="*/ 386080 h 475887"/>
                  <a:gd name="connsiteX7" fmla="*/ 40640 w 208296"/>
                  <a:gd name="connsiteY7" fmla="*/ 393700 h 475887"/>
                  <a:gd name="connsiteX8" fmla="*/ 43180 w 208296"/>
                  <a:gd name="connsiteY8" fmla="*/ 403860 h 475887"/>
                  <a:gd name="connsiteX9" fmla="*/ 58420 w 208296"/>
                  <a:gd name="connsiteY9" fmla="*/ 419100 h 475887"/>
                  <a:gd name="connsiteX10" fmla="*/ 66040 w 208296"/>
                  <a:gd name="connsiteY10" fmla="*/ 434340 h 475887"/>
                  <a:gd name="connsiteX11" fmla="*/ 73660 w 208296"/>
                  <a:gd name="connsiteY11" fmla="*/ 436880 h 475887"/>
                  <a:gd name="connsiteX12" fmla="*/ 81280 w 208296"/>
                  <a:gd name="connsiteY12" fmla="*/ 462280 h 475887"/>
                  <a:gd name="connsiteX13" fmla="*/ 83820 w 208296"/>
                  <a:gd name="connsiteY13" fmla="*/ 469900 h 475887"/>
                  <a:gd name="connsiteX14" fmla="*/ 91440 w 208296"/>
                  <a:gd name="connsiteY14" fmla="*/ 472440 h 475887"/>
                  <a:gd name="connsiteX15" fmla="*/ 99060 w 208296"/>
                  <a:gd name="connsiteY15" fmla="*/ 464820 h 475887"/>
                  <a:gd name="connsiteX16" fmla="*/ 111760 w 208296"/>
                  <a:gd name="connsiteY16" fmla="*/ 454660 h 475887"/>
                  <a:gd name="connsiteX17" fmla="*/ 208280 w 208296"/>
                  <a:gd name="connsiteY17" fmla="*/ 208280 h 475887"/>
                  <a:gd name="connsiteX18" fmla="*/ 119380 w 208296"/>
                  <a:gd name="connsiteY18" fmla="*/ 12700 h 475887"/>
                  <a:gd name="connsiteX19" fmla="*/ 106680 w 208296"/>
                  <a:gd name="connsiteY19" fmla="*/ 0 h 475887"/>
                  <a:gd name="connsiteX0" fmla="*/ 106680 w 208286"/>
                  <a:gd name="connsiteY0" fmla="*/ 8 h 475895"/>
                  <a:gd name="connsiteX1" fmla="*/ 0 w 208286"/>
                  <a:gd name="connsiteY1" fmla="*/ 215908 h 475895"/>
                  <a:gd name="connsiteX2" fmla="*/ 17780 w 208286"/>
                  <a:gd name="connsiteY2" fmla="*/ 358148 h 475895"/>
                  <a:gd name="connsiteX3" fmla="*/ 20320 w 208286"/>
                  <a:gd name="connsiteY3" fmla="*/ 368308 h 475895"/>
                  <a:gd name="connsiteX4" fmla="*/ 25400 w 208286"/>
                  <a:gd name="connsiteY4" fmla="*/ 375928 h 475895"/>
                  <a:gd name="connsiteX5" fmla="*/ 27940 w 208286"/>
                  <a:gd name="connsiteY5" fmla="*/ 383548 h 475895"/>
                  <a:gd name="connsiteX6" fmla="*/ 35560 w 208286"/>
                  <a:gd name="connsiteY6" fmla="*/ 386088 h 475895"/>
                  <a:gd name="connsiteX7" fmla="*/ 40640 w 208286"/>
                  <a:gd name="connsiteY7" fmla="*/ 393708 h 475895"/>
                  <a:gd name="connsiteX8" fmla="*/ 43180 w 208286"/>
                  <a:gd name="connsiteY8" fmla="*/ 403868 h 475895"/>
                  <a:gd name="connsiteX9" fmla="*/ 58420 w 208286"/>
                  <a:gd name="connsiteY9" fmla="*/ 419108 h 475895"/>
                  <a:gd name="connsiteX10" fmla="*/ 66040 w 208286"/>
                  <a:gd name="connsiteY10" fmla="*/ 434348 h 475895"/>
                  <a:gd name="connsiteX11" fmla="*/ 73660 w 208286"/>
                  <a:gd name="connsiteY11" fmla="*/ 436888 h 475895"/>
                  <a:gd name="connsiteX12" fmla="*/ 81280 w 208286"/>
                  <a:gd name="connsiteY12" fmla="*/ 462288 h 475895"/>
                  <a:gd name="connsiteX13" fmla="*/ 83820 w 208286"/>
                  <a:gd name="connsiteY13" fmla="*/ 469908 h 475895"/>
                  <a:gd name="connsiteX14" fmla="*/ 91440 w 208286"/>
                  <a:gd name="connsiteY14" fmla="*/ 472448 h 475895"/>
                  <a:gd name="connsiteX15" fmla="*/ 99060 w 208286"/>
                  <a:gd name="connsiteY15" fmla="*/ 464828 h 475895"/>
                  <a:gd name="connsiteX16" fmla="*/ 111760 w 208286"/>
                  <a:gd name="connsiteY16" fmla="*/ 454668 h 475895"/>
                  <a:gd name="connsiteX17" fmla="*/ 208280 w 208286"/>
                  <a:gd name="connsiteY17" fmla="*/ 208288 h 475895"/>
                  <a:gd name="connsiteX18" fmla="*/ 106680 w 208286"/>
                  <a:gd name="connsiteY18" fmla="*/ 8 h 475895"/>
                  <a:gd name="connsiteX0" fmla="*/ 110512 w 212118"/>
                  <a:gd name="connsiteY0" fmla="*/ 8 h 475895"/>
                  <a:gd name="connsiteX1" fmla="*/ 3832 w 212118"/>
                  <a:gd name="connsiteY1" fmla="*/ 215908 h 475895"/>
                  <a:gd name="connsiteX2" fmla="*/ 24152 w 212118"/>
                  <a:gd name="connsiteY2" fmla="*/ 368308 h 475895"/>
                  <a:gd name="connsiteX3" fmla="*/ 29232 w 212118"/>
                  <a:gd name="connsiteY3" fmla="*/ 375928 h 475895"/>
                  <a:gd name="connsiteX4" fmla="*/ 31772 w 212118"/>
                  <a:gd name="connsiteY4" fmla="*/ 383548 h 475895"/>
                  <a:gd name="connsiteX5" fmla="*/ 39392 w 212118"/>
                  <a:gd name="connsiteY5" fmla="*/ 386088 h 475895"/>
                  <a:gd name="connsiteX6" fmla="*/ 44472 w 212118"/>
                  <a:gd name="connsiteY6" fmla="*/ 393708 h 475895"/>
                  <a:gd name="connsiteX7" fmla="*/ 47012 w 212118"/>
                  <a:gd name="connsiteY7" fmla="*/ 403868 h 475895"/>
                  <a:gd name="connsiteX8" fmla="*/ 62252 w 212118"/>
                  <a:gd name="connsiteY8" fmla="*/ 419108 h 475895"/>
                  <a:gd name="connsiteX9" fmla="*/ 69872 w 212118"/>
                  <a:gd name="connsiteY9" fmla="*/ 434348 h 475895"/>
                  <a:gd name="connsiteX10" fmla="*/ 77492 w 212118"/>
                  <a:gd name="connsiteY10" fmla="*/ 436888 h 475895"/>
                  <a:gd name="connsiteX11" fmla="*/ 85112 w 212118"/>
                  <a:gd name="connsiteY11" fmla="*/ 462288 h 475895"/>
                  <a:gd name="connsiteX12" fmla="*/ 87652 w 212118"/>
                  <a:gd name="connsiteY12" fmla="*/ 469908 h 475895"/>
                  <a:gd name="connsiteX13" fmla="*/ 95272 w 212118"/>
                  <a:gd name="connsiteY13" fmla="*/ 472448 h 475895"/>
                  <a:gd name="connsiteX14" fmla="*/ 102892 w 212118"/>
                  <a:gd name="connsiteY14" fmla="*/ 464828 h 475895"/>
                  <a:gd name="connsiteX15" fmla="*/ 115592 w 212118"/>
                  <a:gd name="connsiteY15" fmla="*/ 454668 h 475895"/>
                  <a:gd name="connsiteX16" fmla="*/ 212112 w 212118"/>
                  <a:gd name="connsiteY16" fmla="*/ 208288 h 475895"/>
                  <a:gd name="connsiteX17" fmla="*/ 110512 w 212118"/>
                  <a:gd name="connsiteY17" fmla="*/ 8 h 475895"/>
                  <a:gd name="connsiteX0" fmla="*/ 110512 w 212118"/>
                  <a:gd name="connsiteY0" fmla="*/ 8 h 475895"/>
                  <a:gd name="connsiteX1" fmla="*/ 3832 w 212118"/>
                  <a:gd name="connsiteY1" fmla="*/ 215908 h 475895"/>
                  <a:gd name="connsiteX2" fmla="*/ 24152 w 212118"/>
                  <a:gd name="connsiteY2" fmla="*/ 368308 h 475895"/>
                  <a:gd name="connsiteX3" fmla="*/ 29232 w 212118"/>
                  <a:gd name="connsiteY3" fmla="*/ 375928 h 475895"/>
                  <a:gd name="connsiteX4" fmla="*/ 31772 w 212118"/>
                  <a:gd name="connsiteY4" fmla="*/ 383548 h 475895"/>
                  <a:gd name="connsiteX5" fmla="*/ 44472 w 212118"/>
                  <a:gd name="connsiteY5" fmla="*/ 393708 h 475895"/>
                  <a:gd name="connsiteX6" fmla="*/ 47012 w 212118"/>
                  <a:gd name="connsiteY6" fmla="*/ 403868 h 475895"/>
                  <a:gd name="connsiteX7" fmla="*/ 62252 w 212118"/>
                  <a:gd name="connsiteY7" fmla="*/ 419108 h 475895"/>
                  <a:gd name="connsiteX8" fmla="*/ 69872 w 212118"/>
                  <a:gd name="connsiteY8" fmla="*/ 434348 h 475895"/>
                  <a:gd name="connsiteX9" fmla="*/ 77492 w 212118"/>
                  <a:gd name="connsiteY9" fmla="*/ 436888 h 475895"/>
                  <a:gd name="connsiteX10" fmla="*/ 85112 w 212118"/>
                  <a:gd name="connsiteY10" fmla="*/ 462288 h 475895"/>
                  <a:gd name="connsiteX11" fmla="*/ 87652 w 212118"/>
                  <a:gd name="connsiteY11" fmla="*/ 469908 h 475895"/>
                  <a:gd name="connsiteX12" fmla="*/ 95272 w 212118"/>
                  <a:gd name="connsiteY12" fmla="*/ 472448 h 475895"/>
                  <a:gd name="connsiteX13" fmla="*/ 102892 w 212118"/>
                  <a:gd name="connsiteY13" fmla="*/ 464828 h 475895"/>
                  <a:gd name="connsiteX14" fmla="*/ 115592 w 212118"/>
                  <a:gd name="connsiteY14" fmla="*/ 454668 h 475895"/>
                  <a:gd name="connsiteX15" fmla="*/ 212112 w 212118"/>
                  <a:gd name="connsiteY15" fmla="*/ 208288 h 475895"/>
                  <a:gd name="connsiteX16" fmla="*/ 110512 w 212118"/>
                  <a:gd name="connsiteY16" fmla="*/ 8 h 475895"/>
                  <a:gd name="connsiteX0" fmla="*/ 110512 w 212118"/>
                  <a:gd name="connsiteY0" fmla="*/ 8 h 475895"/>
                  <a:gd name="connsiteX1" fmla="*/ 3832 w 212118"/>
                  <a:gd name="connsiteY1" fmla="*/ 215908 h 475895"/>
                  <a:gd name="connsiteX2" fmla="*/ 24152 w 212118"/>
                  <a:gd name="connsiteY2" fmla="*/ 368308 h 475895"/>
                  <a:gd name="connsiteX3" fmla="*/ 29232 w 212118"/>
                  <a:gd name="connsiteY3" fmla="*/ 375928 h 475895"/>
                  <a:gd name="connsiteX4" fmla="*/ 31772 w 212118"/>
                  <a:gd name="connsiteY4" fmla="*/ 383548 h 475895"/>
                  <a:gd name="connsiteX5" fmla="*/ 44472 w 212118"/>
                  <a:gd name="connsiteY5" fmla="*/ 393708 h 475895"/>
                  <a:gd name="connsiteX6" fmla="*/ 62252 w 212118"/>
                  <a:gd name="connsiteY6" fmla="*/ 419108 h 475895"/>
                  <a:gd name="connsiteX7" fmla="*/ 69872 w 212118"/>
                  <a:gd name="connsiteY7" fmla="*/ 434348 h 475895"/>
                  <a:gd name="connsiteX8" fmla="*/ 77492 w 212118"/>
                  <a:gd name="connsiteY8" fmla="*/ 436888 h 475895"/>
                  <a:gd name="connsiteX9" fmla="*/ 85112 w 212118"/>
                  <a:gd name="connsiteY9" fmla="*/ 462288 h 475895"/>
                  <a:gd name="connsiteX10" fmla="*/ 87652 w 212118"/>
                  <a:gd name="connsiteY10" fmla="*/ 469908 h 475895"/>
                  <a:gd name="connsiteX11" fmla="*/ 95272 w 212118"/>
                  <a:gd name="connsiteY11" fmla="*/ 472448 h 475895"/>
                  <a:gd name="connsiteX12" fmla="*/ 102892 w 212118"/>
                  <a:gd name="connsiteY12" fmla="*/ 464828 h 475895"/>
                  <a:gd name="connsiteX13" fmla="*/ 115592 w 212118"/>
                  <a:gd name="connsiteY13" fmla="*/ 454668 h 475895"/>
                  <a:gd name="connsiteX14" fmla="*/ 212112 w 212118"/>
                  <a:gd name="connsiteY14" fmla="*/ 208288 h 475895"/>
                  <a:gd name="connsiteX15" fmla="*/ 110512 w 212118"/>
                  <a:gd name="connsiteY15" fmla="*/ 8 h 475895"/>
                  <a:gd name="connsiteX0" fmla="*/ 110512 w 212118"/>
                  <a:gd name="connsiteY0" fmla="*/ 8 h 475895"/>
                  <a:gd name="connsiteX1" fmla="*/ 3832 w 212118"/>
                  <a:gd name="connsiteY1" fmla="*/ 215908 h 475895"/>
                  <a:gd name="connsiteX2" fmla="*/ 24152 w 212118"/>
                  <a:gd name="connsiteY2" fmla="*/ 368308 h 475895"/>
                  <a:gd name="connsiteX3" fmla="*/ 29232 w 212118"/>
                  <a:gd name="connsiteY3" fmla="*/ 375928 h 475895"/>
                  <a:gd name="connsiteX4" fmla="*/ 31772 w 212118"/>
                  <a:gd name="connsiteY4" fmla="*/ 383548 h 475895"/>
                  <a:gd name="connsiteX5" fmla="*/ 62252 w 212118"/>
                  <a:gd name="connsiteY5" fmla="*/ 419108 h 475895"/>
                  <a:gd name="connsiteX6" fmla="*/ 69872 w 212118"/>
                  <a:gd name="connsiteY6" fmla="*/ 434348 h 475895"/>
                  <a:gd name="connsiteX7" fmla="*/ 77492 w 212118"/>
                  <a:gd name="connsiteY7" fmla="*/ 436888 h 475895"/>
                  <a:gd name="connsiteX8" fmla="*/ 85112 w 212118"/>
                  <a:gd name="connsiteY8" fmla="*/ 462288 h 475895"/>
                  <a:gd name="connsiteX9" fmla="*/ 87652 w 212118"/>
                  <a:gd name="connsiteY9" fmla="*/ 469908 h 475895"/>
                  <a:gd name="connsiteX10" fmla="*/ 95272 w 212118"/>
                  <a:gd name="connsiteY10" fmla="*/ 472448 h 475895"/>
                  <a:gd name="connsiteX11" fmla="*/ 102892 w 212118"/>
                  <a:gd name="connsiteY11" fmla="*/ 464828 h 475895"/>
                  <a:gd name="connsiteX12" fmla="*/ 115592 w 212118"/>
                  <a:gd name="connsiteY12" fmla="*/ 454668 h 475895"/>
                  <a:gd name="connsiteX13" fmla="*/ 212112 w 212118"/>
                  <a:gd name="connsiteY13" fmla="*/ 208288 h 475895"/>
                  <a:gd name="connsiteX14" fmla="*/ 110512 w 212118"/>
                  <a:gd name="connsiteY14" fmla="*/ 8 h 475895"/>
                  <a:gd name="connsiteX0" fmla="*/ 109828 w 211434"/>
                  <a:gd name="connsiteY0" fmla="*/ 8 h 475895"/>
                  <a:gd name="connsiteX1" fmla="*/ 3148 w 211434"/>
                  <a:gd name="connsiteY1" fmla="*/ 215908 h 475895"/>
                  <a:gd name="connsiteX2" fmla="*/ 28548 w 211434"/>
                  <a:gd name="connsiteY2" fmla="*/ 375928 h 475895"/>
                  <a:gd name="connsiteX3" fmla="*/ 31088 w 211434"/>
                  <a:gd name="connsiteY3" fmla="*/ 383548 h 475895"/>
                  <a:gd name="connsiteX4" fmla="*/ 61568 w 211434"/>
                  <a:gd name="connsiteY4" fmla="*/ 419108 h 475895"/>
                  <a:gd name="connsiteX5" fmla="*/ 69188 w 211434"/>
                  <a:gd name="connsiteY5" fmla="*/ 434348 h 475895"/>
                  <a:gd name="connsiteX6" fmla="*/ 76808 w 211434"/>
                  <a:gd name="connsiteY6" fmla="*/ 436888 h 475895"/>
                  <a:gd name="connsiteX7" fmla="*/ 84428 w 211434"/>
                  <a:gd name="connsiteY7" fmla="*/ 462288 h 475895"/>
                  <a:gd name="connsiteX8" fmla="*/ 86968 w 211434"/>
                  <a:gd name="connsiteY8" fmla="*/ 469908 h 475895"/>
                  <a:gd name="connsiteX9" fmla="*/ 94588 w 211434"/>
                  <a:gd name="connsiteY9" fmla="*/ 472448 h 475895"/>
                  <a:gd name="connsiteX10" fmla="*/ 102208 w 211434"/>
                  <a:gd name="connsiteY10" fmla="*/ 464828 h 475895"/>
                  <a:gd name="connsiteX11" fmla="*/ 114908 w 211434"/>
                  <a:gd name="connsiteY11" fmla="*/ 454668 h 475895"/>
                  <a:gd name="connsiteX12" fmla="*/ 211428 w 211434"/>
                  <a:gd name="connsiteY12" fmla="*/ 208288 h 475895"/>
                  <a:gd name="connsiteX13" fmla="*/ 109828 w 211434"/>
                  <a:gd name="connsiteY13" fmla="*/ 8 h 475895"/>
                  <a:gd name="connsiteX0" fmla="*/ 110203 w 211809"/>
                  <a:gd name="connsiteY0" fmla="*/ 8 h 475895"/>
                  <a:gd name="connsiteX1" fmla="*/ 3523 w 211809"/>
                  <a:gd name="connsiteY1" fmla="*/ 215908 h 475895"/>
                  <a:gd name="connsiteX2" fmla="*/ 28923 w 211809"/>
                  <a:gd name="connsiteY2" fmla="*/ 375928 h 475895"/>
                  <a:gd name="connsiteX3" fmla="*/ 61943 w 211809"/>
                  <a:gd name="connsiteY3" fmla="*/ 419108 h 475895"/>
                  <a:gd name="connsiteX4" fmla="*/ 69563 w 211809"/>
                  <a:gd name="connsiteY4" fmla="*/ 434348 h 475895"/>
                  <a:gd name="connsiteX5" fmla="*/ 77183 w 211809"/>
                  <a:gd name="connsiteY5" fmla="*/ 436888 h 475895"/>
                  <a:gd name="connsiteX6" fmla="*/ 84803 w 211809"/>
                  <a:gd name="connsiteY6" fmla="*/ 462288 h 475895"/>
                  <a:gd name="connsiteX7" fmla="*/ 87343 w 211809"/>
                  <a:gd name="connsiteY7" fmla="*/ 469908 h 475895"/>
                  <a:gd name="connsiteX8" fmla="*/ 94963 w 211809"/>
                  <a:gd name="connsiteY8" fmla="*/ 472448 h 475895"/>
                  <a:gd name="connsiteX9" fmla="*/ 102583 w 211809"/>
                  <a:gd name="connsiteY9" fmla="*/ 464828 h 475895"/>
                  <a:gd name="connsiteX10" fmla="*/ 115283 w 211809"/>
                  <a:gd name="connsiteY10" fmla="*/ 454668 h 475895"/>
                  <a:gd name="connsiteX11" fmla="*/ 211803 w 211809"/>
                  <a:gd name="connsiteY11" fmla="*/ 208288 h 475895"/>
                  <a:gd name="connsiteX12" fmla="*/ 110203 w 211809"/>
                  <a:gd name="connsiteY12" fmla="*/ 8 h 475895"/>
                  <a:gd name="connsiteX0" fmla="*/ 110203 w 211809"/>
                  <a:gd name="connsiteY0" fmla="*/ 8 h 475895"/>
                  <a:gd name="connsiteX1" fmla="*/ 3523 w 211809"/>
                  <a:gd name="connsiteY1" fmla="*/ 215908 h 475895"/>
                  <a:gd name="connsiteX2" fmla="*/ 28923 w 211809"/>
                  <a:gd name="connsiteY2" fmla="*/ 375928 h 475895"/>
                  <a:gd name="connsiteX3" fmla="*/ 61943 w 211809"/>
                  <a:gd name="connsiteY3" fmla="*/ 419108 h 475895"/>
                  <a:gd name="connsiteX4" fmla="*/ 77183 w 211809"/>
                  <a:gd name="connsiteY4" fmla="*/ 436888 h 475895"/>
                  <a:gd name="connsiteX5" fmla="*/ 84803 w 211809"/>
                  <a:gd name="connsiteY5" fmla="*/ 462288 h 475895"/>
                  <a:gd name="connsiteX6" fmla="*/ 87343 w 211809"/>
                  <a:gd name="connsiteY6" fmla="*/ 469908 h 475895"/>
                  <a:gd name="connsiteX7" fmla="*/ 94963 w 211809"/>
                  <a:gd name="connsiteY7" fmla="*/ 472448 h 475895"/>
                  <a:gd name="connsiteX8" fmla="*/ 102583 w 211809"/>
                  <a:gd name="connsiteY8" fmla="*/ 464828 h 475895"/>
                  <a:gd name="connsiteX9" fmla="*/ 115283 w 211809"/>
                  <a:gd name="connsiteY9" fmla="*/ 454668 h 475895"/>
                  <a:gd name="connsiteX10" fmla="*/ 211803 w 211809"/>
                  <a:gd name="connsiteY10" fmla="*/ 208288 h 475895"/>
                  <a:gd name="connsiteX11" fmla="*/ 110203 w 211809"/>
                  <a:gd name="connsiteY11" fmla="*/ 8 h 475895"/>
                  <a:gd name="connsiteX0" fmla="*/ 110203 w 211809"/>
                  <a:gd name="connsiteY0" fmla="*/ 8 h 475895"/>
                  <a:gd name="connsiteX1" fmla="*/ 3523 w 211809"/>
                  <a:gd name="connsiteY1" fmla="*/ 215908 h 475895"/>
                  <a:gd name="connsiteX2" fmla="*/ 28923 w 211809"/>
                  <a:gd name="connsiteY2" fmla="*/ 375928 h 475895"/>
                  <a:gd name="connsiteX3" fmla="*/ 61943 w 211809"/>
                  <a:gd name="connsiteY3" fmla="*/ 419108 h 475895"/>
                  <a:gd name="connsiteX4" fmla="*/ 84803 w 211809"/>
                  <a:gd name="connsiteY4" fmla="*/ 462288 h 475895"/>
                  <a:gd name="connsiteX5" fmla="*/ 87343 w 211809"/>
                  <a:gd name="connsiteY5" fmla="*/ 469908 h 475895"/>
                  <a:gd name="connsiteX6" fmla="*/ 94963 w 211809"/>
                  <a:gd name="connsiteY6" fmla="*/ 472448 h 475895"/>
                  <a:gd name="connsiteX7" fmla="*/ 102583 w 211809"/>
                  <a:gd name="connsiteY7" fmla="*/ 464828 h 475895"/>
                  <a:gd name="connsiteX8" fmla="*/ 115283 w 211809"/>
                  <a:gd name="connsiteY8" fmla="*/ 454668 h 475895"/>
                  <a:gd name="connsiteX9" fmla="*/ 211803 w 211809"/>
                  <a:gd name="connsiteY9" fmla="*/ 208288 h 475895"/>
                  <a:gd name="connsiteX10" fmla="*/ 110203 w 211809"/>
                  <a:gd name="connsiteY10" fmla="*/ 8 h 475895"/>
                  <a:gd name="connsiteX0" fmla="*/ 110540 w 212146"/>
                  <a:gd name="connsiteY0" fmla="*/ 8 h 475895"/>
                  <a:gd name="connsiteX1" fmla="*/ 3860 w 212146"/>
                  <a:gd name="connsiteY1" fmla="*/ 215908 h 475895"/>
                  <a:gd name="connsiteX2" fmla="*/ 29260 w 212146"/>
                  <a:gd name="connsiteY2" fmla="*/ 375928 h 475895"/>
                  <a:gd name="connsiteX3" fmla="*/ 85140 w 212146"/>
                  <a:gd name="connsiteY3" fmla="*/ 462288 h 475895"/>
                  <a:gd name="connsiteX4" fmla="*/ 87680 w 212146"/>
                  <a:gd name="connsiteY4" fmla="*/ 469908 h 475895"/>
                  <a:gd name="connsiteX5" fmla="*/ 95300 w 212146"/>
                  <a:gd name="connsiteY5" fmla="*/ 472448 h 475895"/>
                  <a:gd name="connsiteX6" fmla="*/ 102920 w 212146"/>
                  <a:gd name="connsiteY6" fmla="*/ 464828 h 475895"/>
                  <a:gd name="connsiteX7" fmla="*/ 115620 w 212146"/>
                  <a:gd name="connsiteY7" fmla="*/ 454668 h 475895"/>
                  <a:gd name="connsiteX8" fmla="*/ 212140 w 212146"/>
                  <a:gd name="connsiteY8" fmla="*/ 208288 h 475895"/>
                  <a:gd name="connsiteX9" fmla="*/ 110540 w 212146"/>
                  <a:gd name="connsiteY9" fmla="*/ 8 h 475895"/>
                  <a:gd name="connsiteX0" fmla="*/ 106861 w 208467"/>
                  <a:gd name="connsiteY0" fmla="*/ 8 h 482805"/>
                  <a:gd name="connsiteX1" fmla="*/ 181 w 208467"/>
                  <a:gd name="connsiteY1" fmla="*/ 215908 h 482805"/>
                  <a:gd name="connsiteX2" fmla="*/ 81461 w 208467"/>
                  <a:gd name="connsiteY2" fmla="*/ 462288 h 482805"/>
                  <a:gd name="connsiteX3" fmla="*/ 84001 w 208467"/>
                  <a:gd name="connsiteY3" fmla="*/ 469908 h 482805"/>
                  <a:gd name="connsiteX4" fmla="*/ 91621 w 208467"/>
                  <a:gd name="connsiteY4" fmla="*/ 472448 h 482805"/>
                  <a:gd name="connsiteX5" fmla="*/ 99241 w 208467"/>
                  <a:gd name="connsiteY5" fmla="*/ 464828 h 482805"/>
                  <a:gd name="connsiteX6" fmla="*/ 111941 w 208467"/>
                  <a:gd name="connsiteY6" fmla="*/ 454668 h 482805"/>
                  <a:gd name="connsiteX7" fmla="*/ 208461 w 208467"/>
                  <a:gd name="connsiteY7" fmla="*/ 208288 h 482805"/>
                  <a:gd name="connsiteX8" fmla="*/ 106861 w 208467"/>
                  <a:gd name="connsiteY8" fmla="*/ 8 h 482805"/>
                  <a:gd name="connsiteX0" fmla="*/ 106861 w 208478"/>
                  <a:gd name="connsiteY0" fmla="*/ 9 h 485928"/>
                  <a:gd name="connsiteX1" fmla="*/ 181 w 208478"/>
                  <a:gd name="connsiteY1" fmla="*/ 215909 h 485928"/>
                  <a:gd name="connsiteX2" fmla="*/ 81461 w 208478"/>
                  <a:gd name="connsiteY2" fmla="*/ 462289 h 485928"/>
                  <a:gd name="connsiteX3" fmla="*/ 84001 w 208478"/>
                  <a:gd name="connsiteY3" fmla="*/ 469909 h 485928"/>
                  <a:gd name="connsiteX4" fmla="*/ 91621 w 208478"/>
                  <a:gd name="connsiteY4" fmla="*/ 472449 h 485928"/>
                  <a:gd name="connsiteX5" fmla="*/ 99241 w 208478"/>
                  <a:gd name="connsiteY5" fmla="*/ 464829 h 485928"/>
                  <a:gd name="connsiteX6" fmla="*/ 208461 w 208478"/>
                  <a:gd name="connsiteY6" fmla="*/ 208289 h 485928"/>
                  <a:gd name="connsiteX7" fmla="*/ 106861 w 208478"/>
                  <a:gd name="connsiteY7" fmla="*/ 9 h 485928"/>
                  <a:gd name="connsiteX0" fmla="*/ 106861 w 208528"/>
                  <a:gd name="connsiteY0" fmla="*/ 9 h 482806"/>
                  <a:gd name="connsiteX1" fmla="*/ 181 w 208528"/>
                  <a:gd name="connsiteY1" fmla="*/ 215909 h 482806"/>
                  <a:gd name="connsiteX2" fmla="*/ 81461 w 208528"/>
                  <a:gd name="connsiteY2" fmla="*/ 462289 h 482806"/>
                  <a:gd name="connsiteX3" fmla="*/ 84001 w 208528"/>
                  <a:gd name="connsiteY3" fmla="*/ 469909 h 482806"/>
                  <a:gd name="connsiteX4" fmla="*/ 91621 w 208528"/>
                  <a:gd name="connsiteY4" fmla="*/ 472449 h 482806"/>
                  <a:gd name="connsiteX5" fmla="*/ 208461 w 208528"/>
                  <a:gd name="connsiteY5" fmla="*/ 208289 h 482806"/>
                  <a:gd name="connsiteX6" fmla="*/ 106861 w 208528"/>
                  <a:gd name="connsiteY6" fmla="*/ 9 h 482806"/>
                  <a:gd name="connsiteX0" fmla="*/ 106863 w 208530"/>
                  <a:gd name="connsiteY0" fmla="*/ 9 h 499710"/>
                  <a:gd name="connsiteX1" fmla="*/ 183 w 208530"/>
                  <a:gd name="connsiteY1" fmla="*/ 215909 h 499710"/>
                  <a:gd name="connsiteX2" fmla="*/ 81463 w 208530"/>
                  <a:gd name="connsiteY2" fmla="*/ 462289 h 499710"/>
                  <a:gd name="connsiteX3" fmla="*/ 91623 w 208530"/>
                  <a:gd name="connsiteY3" fmla="*/ 472449 h 499710"/>
                  <a:gd name="connsiteX4" fmla="*/ 208463 w 208530"/>
                  <a:gd name="connsiteY4" fmla="*/ 208289 h 499710"/>
                  <a:gd name="connsiteX5" fmla="*/ 106863 w 208530"/>
                  <a:gd name="connsiteY5" fmla="*/ 9 h 499710"/>
                  <a:gd name="connsiteX0" fmla="*/ 106928 w 208708"/>
                  <a:gd name="connsiteY0" fmla="*/ 9 h 462296"/>
                  <a:gd name="connsiteX1" fmla="*/ 248 w 208708"/>
                  <a:gd name="connsiteY1" fmla="*/ 215909 h 462296"/>
                  <a:gd name="connsiteX2" fmla="*/ 81528 w 208708"/>
                  <a:gd name="connsiteY2" fmla="*/ 462289 h 462296"/>
                  <a:gd name="connsiteX3" fmla="*/ 208528 w 208708"/>
                  <a:gd name="connsiteY3" fmla="*/ 208289 h 462296"/>
                  <a:gd name="connsiteX4" fmla="*/ 106928 w 208708"/>
                  <a:gd name="connsiteY4" fmla="*/ 9 h 462296"/>
                  <a:gd name="connsiteX0" fmla="*/ 103134 w 204914"/>
                  <a:gd name="connsiteY0" fmla="*/ 9 h 462289"/>
                  <a:gd name="connsiteX1" fmla="*/ 264 w 204914"/>
                  <a:gd name="connsiteY1" fmla="*/ 210194 h 462289"/>
                  <a:gd name="connsiteX2" fmla="*/ 77734 w 204914"/>
                  <a:gd name="connsiteY2" fmla="*/ 462289 h 462289"/>
                  <a:gd name="connsiteX3" fmla="*/ 204734 w 204914"/>
                  <a:gd name="connsiteY3" fmla="*/ 208289 h 462289"/>
                  <a:gd name="connsiteX4" fmla="*/ 103134 w 204914"/>
                  <a:gd name="connsiteY4" fmla="*/ 9 h 462289"/>
                  <a:gd name="connsiteX0" fmla="*/ 103134 w 204914"/>
                  <a:gd name="connsiteY0" fmla="*/ 9 h 462289"/>
                  <a:gd name="connsiteX1" fmla="*/ 264 w 204914"/>
                  <a:gd name="connsiteY1" fmla="*/ 210194 h 462289"/>
                  <a:gd name="connsiteX2" fmla="*/ 77734 w 204914"/>
                  <a:gd name="connsiteY2" fmla="*/ 462289 h 462289"/>
                  <a:gd name="connsiteX3" fmla="*/ 204734 w 204914"/>
                  <a:gd name="connsiteY3" fmla="*/ 208289 h 462289"/>
                  <a:gd name="connsiteX4" fmla="*/ 103134 w 204914"/>
                  <a:gd name="connsiteY4" fmla="*/ 9 h 462289"/>
                  <a:gd name="connsiteX0" fmla="*/ 102870 w 204650"/>
                  <a:gd name="connsiteY0" fmla="*/ 9 h 462289"/>
                  <a:gd name="connsiteX1" fmla="*/ 0 w 204650"/>
                  <a:gd name="connsiteY1" fmla="*/ 210194 h 462289"/>
                  <a:gd name="connsiteX2" fmla="*/ 77470 w 204650"/>
                  <a:gd name="connsiteY2" fmla="*/ 462289 h 462289"/>
                  <a:gd name="connsiteX3" fmla="*/ 204470 w 204650"/>
                  <a:gd name="connsiteY3" fmla="*/ 208289 h 462289"/>
                  <a:gd name="connsiteX4" fmla="*/ 102870 w 204650"/>
                  <a:gd name="connsiteY4" fmla="*/ 9 h 462289"/>
                  <a:gd name="connsiteX0" fmla="*/ 102870 w 204561"/>
                  <a:gd name="connsiteY0" fmla="*/ 9 h 475624"/>
                  <a:gd name="connsiteX1" fmla="*/ 0 w 204561"/>
                  <a:gd name="connsiteY1" fmla="*/ 210194 h 475624"/>
                  <a:gd name="connsiteX2" fmla="*/ 85090 w 204561"/>
                  <a:gd name="connsiteY2" fmla="*/ 475624 h 475624"/>
                  <a:gd name="connsiteX3" fmla="*/ 204470 w 204561"/>
                  <a:gd name="connsiteY3" fmla="*/ 208289 h 475624"/>
                  <a:gd name="connsiteX4" fmla="*/ 102870 w 204561"/>
                  <a:gd name="connsiteY4" fmla="*/ 9 h 475624"/>
                  <a:gd name="connsiteX0" fmla="*/ 102870 w 204561"/>
                  <a:gd name="connsiteY0" fmla="*/ 9 h 476136"/>
                  <a:gd name="connsiteX1" fmla="*/ 0 w 204561"/>
                  <a:gd name="connsiteY1" fmla="*/ 210194 h 476136"/>
                  <a:gd name="connsiteX2" fmla="*/ 85090 w 204561"/>
                  <a:gd name="connsiteY2" fmla="*/ 475624 h 476136"/>
                  <a:gd name="connsiteX3" fmla="*/ 204470 w 204561"/>
                  <a:gd name="connsiteY3" fmla="*/ 208289 h 476136"/>
                  <a:gd name="connsiteX4" fmla="*/ 102870 w 204561"/>
                  <a:gd name="connsiteY4" fmla="*/ 9 h 476136"/>
                  <a:gd name="connsiteX0" fmla="*/ 102870 w 204561"/>
                  <a:gd name="connsiteY0" fmla="*/ 9 h 475624"/>
                  <a:gd name="connsiteX1" fmla="*/ 0 w 204561"/>
                  <a:gd name="connsiteY1" fmla="*/ 210194 h 475624"/>
                  <a:gd name="connsiteX2" fmla="*/ 85090 w 204561"/>
                  <a:gd name="connsiteY2" fmla="*/ 475624 h 475624"/>
                  <a:gd name="connsiteX3" fmla="*/ 204470 w 204561"/>
                  <a:gd name="connsiteY3" fmla="*/ 208289 h 475624"/>
                  <a:gd name="connsiteX4" fmla="*/ 102870 w 204561"/>
                  <a:gd name="connsiteY4" fmla="*/ 9 h 475624"/>
                  <a:gd name="connsiteX0" fmla="*/ 102870 w 204561"/>
                  <a:gd name="connsiteY0" fmla="*/ 9 h 475624"/>
                  <a:gd name="connsiteX1" fmla="*/ 0 w 204561"/>
                  <a:gd name="connsiteY1" fmla="*/ 210194 h 475624"/>
                  <a:gd name="connsiteX2" fmla="*/ 85090 w 204561"/>
                  <a:gd name="connsiteY2" fmla="*/ 475624 h 475624"/>
                  <a:gd name="connsiteX3" fmla="*/ 204470 w 204561"/>
                  <a:gd name="connsiteY3" fmla="*/ 208289 h 475624"/>
                  <a:gd name="connsiteX4" fmla="*/ 102870 w 204561"/>
                  <a:gd name="connsiteY4" fmla="*/ 9 h 475624"/>
                  <a:gd name="connsiteX0" fmla="*/ 102870 w 195050"/>
                  <a:gd name="connsiteY0" fmla="*/ 8 h 475623"/>
                  <a:gd name="connsiteX1" fmla="*/ 0 w 195050"/>
                  <a:gd name="connsiteY1" fmla="*/ 210193 h 475623"/>
                  <a:gd name="connsiteX2" fmla="*/ 85090 w 195050"/>
                  <a:gd name="connsiteY2" fmla="*/ 475623 h 475623"/>
                  <a:gd name="connsiteX3" fmla="*/ 194945 w 195050"/>
                  <a:gd name="connsiteY3" fmla="*/ 240673 h 475623"/>
                  <a:gd name="connsiteX4" fmla="*/ 102870 w 195050"/>
                  <a:gd name="connsiteY4" fmla="*/ 8 h 475623"/>
                  <a:gd name="connsiteX0" fmla="*/ 104775 w 196955"/>
                  <a:gd name="connsiteY0" fmla="*/ 8 h 475623"/>
                  <a:gd name="connsiteX1" fmla="*/ 0 w 196955"/>
                  <a:gd name="connsiteY1" fmla="*/ 229243 h 475623"/>
                  <a:gd name="connsiteX2" fmla="*/ 86995 w 196955"/>
                  <a:gd name="connsiteY2" fmla="*/ 475623 h 475623"/>
                  <a:gd name="connsiteX3" fmla="*/ 196850 w 196955"/>
                  <a:gd name="connsiteY3" fmla="*/ 240673 h 475623"/>
                  <a:gd name="connsiteX4" fmla="*/ 104775 w 196955"/>
                  <a:gd name="connsiteY4" fmla="*/ 8 h 475623"/>
                  <a:gd name="connsiteX0" fmla="*/ 89535 w 196851"/>
                  <a:gd name="connsiteY0" fmla="*/ 8 h 464193"/>
                  <a:gd name="connsiteX1" fmla="*/ 0 w 196851"/>
                  <a:gd name="connsiteY1" fmla="*/ 217813 h 464193"/>
                  <a:gd name="connsiteX2" fmla="*/ 86995 w 196851"/>
                  <a:gd name="connsiteY2" fmla="*/ 464193 h 464193"/>
                  <a:gd name="connsiteX3" fmla="*/ 196850 w 196851"/>
                  <a:gd name="connsiteY3" fmla="*/ 229243 h 464193"/>
                  <a:gd name="connsiteX4" fmla="*/ 89535 w 196851"/>
                  <a:gd name="connsiteY4" fmla="*/ 8 h 464193"/>
                  <a:gd name="connsiteX0" fmla="*/ 89535 w 196852"/>
                  <a:gd name="connsiteY0" fmla="*/ 0 h 464185"/>
                  <a:gd name="connsiteX1" fmla="*/ 0 w 196852"/>
                  <a:gd name="connsiteY1" fmla="*/ 217805 h 464185"/>
                  <a:gd name="connsiteX2" fmla="*/ 86995 w 196852"/>
                  <a:gd name="connsiteY2" fmla="*/ 464185 h 464185"/>
                  <a:gd name="connsiteX3" fmla="*/ 196850 w 196852"/>
                  <a:gd name="connsiteY3" fmla="*/ 229235 h 464185"/>
                  <a:gd name="connsiteX4" fmla="*/ 89535 w 196852"/>
                  <a:gd name="connsiteY4" fmla="*/ 0 h 464185"/>
                  <a:gd name="connsiteX0" fmla="*/ 89535 w 189232"/>
                  <a:gd name="connsiteY0" fmla="*/ 0 h 464185"/>
                  <a:gd name="connsiteX1" fmla="*/ 0 w 189232"/>
                  <a:gd name="connsiteY1" fmla="*/ 217805 h 464185"/>
                  <a:gd name="connsiteX2" fmla="*/ 86995 w 189232"/>
                  <a:gd name="connsiteY2" fmla="*/ 464185 h 464185"/>
                  <a:gd name="connsiteX3" fmla="*/ 189230 w 189232"/>
                  <a:gd name="connsiteY3" fmla="*/ 229235 h 464185"/>
                  <a:gd name="connsiteX4" fmla="*/ 89535 w 189232"/>
                  <a:gd name="connsiteY4" fmla="*/ 0 h 464185"/>
                  <a:gd name="connsiteX0" fmla="*/ 89535 w 185422"/>
                  <a:gd name="connsiteY0" fmla="*/ 0 h 464185"/>
                  <a:gd name="connsiteX1" fmla="*/ 0 w 185422"/>
                  <a:gd name="connsiteY1" fmla="*/ 217805 h 464185"/>
                  <a:gd name="connsiteX2" fmla="*/ 86995 w 185422"/>
                  <a:gd name="connsiteY2" fmla="*/ 464185 h 464185"/>
                  <a:gd name="connsiteX3" fmla="*/ 185420 w 185422"/>
                  <a:gd name="connsiteY3" fmla="*/ 227330 h 464185"/>
                  <a:gd name="connsiteX4" fmla="*/ 89535 w 185422"/>
                  <a:gd name="connsiteY4" fmla="*/ 0 h 464185"/>
                  <a:gd name="connsiteX0" fmla="*/ 87630 w 183517"/>
                  <a:gd name="connsiteY0" fmla="*/ 0 h 464185"/>
                  <a:gd name="connsiteX1" fmla="*/ 0 w 183517"/>
                  <a:gd name="connsiteY1" fmla="*/ 217805 h 464185"/>
                  <a:gd name="connsiteX2" fmla="*/ 85090 w 183517"/>
                  <a:gd name="connsiteY2" fmla="*/ 464185 h 464185"/>
                  <a:gd name="connsiteX3" fmla="*/ 183515 w 183517"/>
                  <a:gd name="connsiteY3" fmla="*/ 227330 h 464185"/>
                  <a:gd name="connsiteX4" fmla="*/ 87630 w 183517"/>
                  <a:gd name="connsiteY4" fmla="*/ 0 h 464185"/>
                  <a:gd name="connsiteX0" fmla="*/ 87630 w 183522"/>
                  <a:gd name="connsiteY0" fmla="*/ 0 h 462280"/>
                  <a:gd name="connsiteX1" fmla="*/ 0 w 183522"/>
                  <a:gd name="connsiteY1" fmla="*/ 217805 h 462280"/>
                  <a:gd name="connsiteX2" fmla="*/ 90805 w 183522"/>
                  <a:gd name="connsiteY2" fmla="*/ 462280 h 462280"/>
                  <a:gd name="connsiteX3" fmla="*/ 183515 w 183522"/>
                  <a:gd name="connsiteY3" fmla="*/ 227330 h 462280"/>
                  <a:gd name="connsiteX4" fmla="*/ 87630 w 183522"/>
                  <a:gd name="connsiteY4" fmla="*/ 0 h 462280"/>
                  <a:gd name="connsiteX0" fmla="*/ 87630 w 183522"/>
                  <a:gd name="connsiteY0" fmla="*/ 0 h 462280"/>
                  <a:gd name="connsiteX1" fmla="*/ 0 w 183522"/>
                  <a:gd name="connsiteY1" fmla="*/ 217805 h 462280"/>
                  <a:gd name="connsiteX2" fmla="*/ 90805 w 183522"/>
                  <a:gd name="connsiteY2" fmla="*/ 462280 h 462280"/>
                  <a:gd name="connsiteX3" fmla="*/ 183515 w 183522"/>
                  <a:gd name="connsiteY3" fmla="*/ 227330 h 462280"/>
                  <a:gd name="connsiteX4" fmla="*/ 87630 w 183522"/>
                  <a:gd name="connsiteY4" fmla="*/ 0 h 462280"/>
                  <a:gd name="connsiteX0" fmla="*/ 87630 w 183520"/>
                  <a:gd name="connsiteY0" fmla="*/ 0 h 462280"/>
                  <a:gd name="connsiteX1" fmla="*/ 0 w 183520"/>
                  <a:gd name="connsiteY1" fmla="*/ 217805 h 462280"/>
                  <a:gd name="connsiteX2" fmla="*/ 90805 w 183520"/>
                  <a:gd name="connsiteY2" fmla="*/ 462280 h 462280"/>
                  <a:gd name="connsiteX3" fmla="*/ 183515 w 183520"/>
                  <a:gd name="connsiteY3" fmla="*/ 227330 h 462280"/>
                  <a:gd name="connsiteX4" fmla="*/ 87630 w 183520"/>
                  <a:gd name="connsiteY4" fmla="*/ 0 h 462280"/>
                  <a:gd name="connsiteX0" fmla="*/ 87630 w 181615"/>
                  <a:gd name="connsiteY0" fmla="*/ 0 h 462280"/>
                  <a:gd name="connsiteX1" fmla="*/ 0 w 181615"/>
                  <a:gd name="connsiteY1" fmla="*/ 217805 h 462280"/>
                  <a:gd name="connsiteX2" fmla="*/ 90805 w 181615"/>
                  <a:gd name="connsiteY2" fmla="*/ 462280 h 462280"/>
                  <a:gd name="connsiteX3" fmla="*/ 181610 w 181615"/>
                  <a:gd name="connsiteY3" fmla="*/ 227330 h 462280"/>
                  <a:gd name="connsiteX4" fmla="*/ 87630 w 181615"/>
                  <a:gd name="connsiteY4" fmla="*/ 0 h 462280"/>
                  <a:gd name="connsiteX0" fmla="*/ 87630 w 181615"/>
                  <a:gd name="connsiteY0" fmla="*/ 0 h 462280"/>
                  <a:gd name="connsiteX1" fmla="*/ 0 w 181615"/>
                  <a:gd name="connsiteY1" fmla="*/ 225425 h 462280"/>
                  <a:gd name="connsiteX2" fmla="*/ 90805 w 181615"/>
                  <a:gd name="connsiteY2" fmla="*/ 462280 h 462280"/>
                  <a:gd name="connsiteX3" fmla="*/ 181610 w 181615"/>
                  <a:gd name="connsiteY3" fmla="*/ 227330 h 462280"/>
                  <a:gd name="connsiteX4" fmla="*/ 87630 w 181615"/>
                  <a:gd name="connsiteY4" fmla="*/ 0 h 462280"/>
                  <a:gd name="connsiteX0" fmla="*/ 87630 w 181615"/>
                  <a:gd name="connsiteY0" fmla="*/ 0 h 462280"/>
                  <a:gd name="connsiteX1" fmla="*/ 0 w 181615"/>
                  <a:gd name="connsiteY1" fmla="*/ 225425 h 462280"/>
                  <a:gd name="connsiteX2" fmla="*/ 90805 w 181615"/>
                  <a:gd name="connsiteY2" fmla="*/ 462280 h 462280"/>
                  <a:gd name="connsiteX3" fmla="*/ 181610 w 181615"/>
                  <a:gd name="connsiteY3" fmla="*/ 227330 h 462280"/>
                  <a:gd name="connsiteX4" fmla="*/ 87630 w 181615"/>
                  <a:gd name="connsiteY4" fmla="*/ 0 h 462280"/>
                  <a:gd name="connsiteX0" fmla="*/ 87630 w 181615"/>
                  <a:gd name="connsiteY0" fmla="*/ 0 h 462280"/>
                  <a:gd name="connsiteX1" fmla="*/ 0 w 181615"/>
                  <a:gd name="connsiteY1" fmla="*/ 225425 h 462280"/>
                  <a:gd name="connsiteX2" fmla="*/ 90805 w 181615"/>
                  <a:gd name="connsiteY2" fmla="*/ 462280 h 462280"/>
                  <a:gd name="connsiteX3" fmla="*/ 181610 w 181615"/>
                  <a:gd name="connsiteY3" fmla="*/ 227330 h 462280"/>
                  <a:gd name="connsiteX4" fmla="*/ 87630 w 181615"/>
                  <a:gd name="connsiteY4" fmla="*/ 0 h 462280"/>
                  <a:gd name="connsiteX0" fmla="*/ 87630 w 181615"/>
                  <a:gd name="connsiteY0" fmla="*/ 0 h 462280"/>
                  <a:gd name="connsiteX1" fmla="*/ 0 w 181615"/>
                  <a:gd name="connsiteY1" fmla="*/ 225425 h 462280"/>
                  <a:gd name="connsiteX2" fmla="*/ 90805 w 181615"/>
                  <a:gd name="connsiteY2" fmla="*/ 462280 h 462280"/>
                  <a:gd name="connsiteX3" fmla="*/ 181610 w 181615"/>
                  <a:gd name="connsiteY3" fmla="*/ 227330 h 462280"/>
                  <a:gd name="connsiteX4" fmla="*/ 87630 w 181615"/>
                  <a:gd name="connsiteY4" fmla="*/ 0 h 462280"/>
                  <a:gd name="connsiteX0" fmla="*/ 83820 w 177805"/>
                  <a:gd name="connsiteY0" fmla="*/ 0 h 462280"/>
                  <a:gd name="connsiteX1" fmla="*/ 0 w 177805"/>
                  <a:gd name="connsiteY1" fmla="*/ 229235 h 462280"/>
                  <a:gd name="connsiteX2" fmla="*/ 86995 w 177805"/>
                  <a:gd name="connsiteY2" fmla="*/ 462280 h 462280"/>
                  <a:gd name="connsiteX3" fmla="*/ 177800 w 177805"/>
                  <a:gd name="connsiteY3" fmla="*/ 227330 h 462280"/>
                  <a:gd name="connsiteX4" fmla="*/ 83820 w 177805"/>
                  <a:gd name="connsiteY4" fmla="*/ 0 h 462280"/>
                  <a:gd name="connsiteX0" fmla="*/ 83820 w 170187"/>
                  <a:gd name="connsiteY0" fmla="*/ 0 h 462280"/>
                  <a:gd name="connsiteX1" fmla="*/ 0 w 170187"/>
                  <a:gd name="connsiteY1" fmla="*/ 229235 h 462280"/>
                  <a:gd name="connsiteX2" fmla="*/ 86995 w 170187"/>
                  <a:gd name="connsiteY2" fmla="*/ 462280 h 462280"/>
                  <a:gd name="connsiteX3" fmla="*/ 170180 w 170187"/>
                  <a:gd name="connsiteY3" fmla="*/ 227330 h 462280"/>
                  <a:gd name="connsiteX4" fmla="*/ 83820 w 170187"/>
                  <a:gd name="connsiteY4" fmla="*/ 0 h 462280"/>
                  <a:gd name="connsiteX0" fmla="*/ 83820 w 170180"/>
                  <a:gd name="connsiteY0" fmla="*/ 0 h 456565"/>
                  <a:gd name="connsiteX1" fmla="*/ 0 w 170180"/>
                  <a:gd name="connsiteY1" fmla="*/ 229235 h 456565"/>
                  <a:gd name="connsiteX2" fmla="*/ 83185 w 170180"/>
                  <a:gd name="connsiteY2" fmla="*/ 456565 h 456565"/>
                  <a:gd name="connsiteX3" fmla="*/ 170180 w 170180"/>
                  <a:gd name="connsiteY3" fmla="*/ 227330 h 456565"/>
                  <a:gd name="connsiteX4" fmla="*/ 83820 w 170180"/>
                  <a:gd name="connsiteY4" fmla="*/ 0 h 456565"/>
                  <a:gd name="connsiteX0" fmla="*/ 83820 w 170180"/>
                  <a:gd name="connsiteY0" fmla="*/ 0 h 456565"/>
                  <a:gd name="connsiteX1" fmla="*/ 0 w 170180"/>
                  <a:gd name="connsiteY1" fmla="*/ 229235 h 456565"/>
                  <a:gd name="connsiteX2" fmla="*/ 83185 w 170180"/>
                  <a:gd name="connsiteY2" fmla="*/ 456565 h 456565"/>
                  <a:gd name="connsiteX3" fmla="*/ 170180 w 170180"/>
                  <a:gd name="connsiteY3" fmla="*/ 227330 h 456565"/>
                  <a:gd name="connsiteX4" fmla="*/ 83820 w 170180"/>
                  <a:gd name="connsiteY4" fmla="*/ 0 h 456565"/>
                  <a:gd name="connsiteX0" fmla="*/ 80010 w 170189"/>
                  <a:gd name="connsiteY0" fmla="*/ 0 h 447040"/>
                  <a:gd name="connsiteX1" fmla="*/ 0 w 170189"/>
                  <a:gd name="connsiteY1" fmla="*/ 219710 h 447040"/>
                  <a:gd name="connsiteX2" fmla="*/ 83185 w 170189"/>
                  <a:gd name="connsiteY2" fmla="*/ 447040 h 447040"/>
                  <a:gd name="connsiteX3" fmla="*/ 170180 w 170189"/>
                  <a:gd name="connsiteY3" fmla="*/ 217805 h 447040"/>
                  <a:gd name="connsiteX4" fmla="*/ 80010 w 170189"/>
                  <a:gd name="connsiteY4" fmla="*/ 0 h 447040"/>
                  <a:gd name="connsiteX0" fmla="*/ 81915 w 170181"/>
                  <a:gd name="connsiteY0" fmla="*/ 0 h 447040"/>
                  <a:gd name="connsiteX1" fmla="*/ 0 w 170181"/>
                  <a:gd name="connsiteY1" fmla="*/ 219710 h 447040"/>
                  <a:gd name="connsiteX2" fmla="*/ 83185 w 170181"/>
                  <a:gd name="connsiteY2" fmla="*/ 447040 h 447040"/>
                  <a:gd name="connsiteX3" fmla="*/ 170180 w 170181"/>
                  <a:gd name="connsiteY3" fmla="*/ 217805 h 447040"/>
                  <a:gd name="connsiteX4" fmla="*/ 81915 w 170181"/>
                  <a:gd name="connsiteY4" fmla="*/ 0 h 447040"/>
                  <a:gd name="connsiteX0" fmla="*/ 81915 w 170181"/>
                  <a:gd name="connsiteY0" fmla="*/ 0 h 450850"/>
                  <a:gd name="connsiteX1" fmla="*/ 0 w 170181"/>
                  <a:gd name="connsiteY1" fmla="*/ 223520 h 450850"/>
                  <a:gd name="connsiteX2" fmla="*/ 83185 w 170181"/>
                  <a:gd name="connsiteY2" fmla="*/ 450850 h 450850"/>
                  <a:gd name="connsiteX3" fmla="*/ 170180 w 170181"/>
                  <a:gd name="connsiteY3" fmla="*/ 221615 h 450850"/>
                  <a:gd name="connsiteX4" fmla="*/ 81915 w 170181"/>
                  <a:gd name="connsiteY4" fmla="*/ 0 h 450850"/>
                  <a:gd name="connsiteX0" fmla="*/ 81915 w 166371"/>
                  <a:gd name="connsiteY0" fmla="*/ 0 h 450850"/>
                  <a:gd name="connsiteX1" fmla="*/ 0 w 166371"/>
                  <a:gd name="connsiteY1" fmla="*/ 223520 h 450850"/>
                  <a:gd name="connsiteX2" fmla="*/ 83185 w 166371"/>
                  <a:gd name="connsiteY2" fmla="*/ 450850 h 450850"/>
                  <a:gd name="connsiteX3" fmla="*/ 166370 w 166371"/>
                  <a:gd name="connsiteY3" fmla="*/ 219710 h 450850"/>
                  <a:gd name="connsiteX4" fmla="*/ 81915 w 166371"/>
                  <a:gd name="connsiteY4" fmla="*/ 0 h 450850"/>
                  <a:gd name="connsiteX0" fmla="*/ 81915 w 166379"/>
                  <a:gd name="connsiteY0" fmla="*/ 0 h 452755"/>
                  <a:gd name="connsiteX1" fmla="*/ 0 w 166379"/>
                  <a:gd name="connsiteY1" fmla="*/ 223520 h 452755"/>
                  <a:gd name="connsiteX2" fmla="*/ 77470 w 166379"/>
                  <a:gd name="connsiteY2" fmla="*/ 452755 h 452755"/>
                  <a:gd name="connsiteX3" fmla="*/ 166370 w 166379"/>
                  <a:gd name="connsiteY3" fmla="*/ 219710 h 452755"/>
                  <a:gd name="connsiteX4" fmla="*/ 81915 w 166379"/>
                  <a:gd name="connsiteY4" fmla="*/ 0 h 452755"/>
                  <a:gd name="connsiteX0" fmla="*/ 80010 w 166373"/>
                  <a:gd name="connsiteY0" fmla="*/ 0 h 447040"/>
                  <a:gd name="connsiteX1" fmla="*/ 0 w 166373"/>
                  <a:gd name="connsiteY1" fmla="*/ 217805 h 447040"/>
                  <a:gd name="connsiteX2" fmla="*/ 77470 w 166373"/>
                  <a:gd name="connsiteY2" fmla="*/ 447040 h 447040"/>
                  <a:gd name="connsiteX3" fmla="*/ 166370 w 166373"/>
                  <a:gd name="connsiteY3" fmla="*/ 213995 h 447040"/>
                  <a:gd name="connsiteX4" fmla="*/ 80010 w 166373"/>
                  <a:gd name="connsiteY4" fmla="*/ 0 h 447040"/>
                  <a:gd name="connsiteX0" fmla="*/ 80010 w 166372"/>
                  <a:gd name="connsiteY0" fmla="*/ 0 h 447040"/>
                  <a:gd name="connsiteX1" fmla="*/ 0 w 166372"/>
                  <a:gd name="connsiteY1" fmla="*/ 217805 h 447040"/>
                  <a:gd name="connsiteX2" fmla="*/ 77470 w 166372"/>
                  <a:gd name="connsiteY2" fmla="*/ 447040 h 447040"/>
                  <a:gd name="connsiteX3" fmla="*/ 166370 w 166372"/>
                  <a:gd name="connsiteY3" fmla="*/ 213995 h 447040"/>
                  <a:gd name="connsiteX4" fmla="*/ 80010 w 166372"/>
                  <a:gd name="connsiteY4" fmla="*/ 0 h 447040"/>
                  <a:gd name="connsiteX0" fmla="*/ 81915 w 166379"/>
                  <a:gd name="connsiteY0" fmla="*/ 0 h 445135"/>
                  <a:gd name="connsiteX1" fmla="*/ 0 w 166379"/>
                  <a:gd name="connsiteY1" fmla="*/ 215900 h 445135"/>
                  <a:gd name="connsiteX2" fmla="*/ 77470 w 166379"/>
                  <a:gd name="connsiteY2" fmla="*/ 445135 h 445135"/>
                  <a:gd name="connsiteX3" fmla="*/ 166370 w 166379"/>
                  <a:gd name="connsiteY3" fmla="*/ 212090 h 445135"/>
                  <a:gd name="connsiteX4" fmla="*/ 81915 w 166379"/>
                  <a:gd name="connsiteY4" fmla="*/ 0 h 445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379" h="445135">
                    <a:moveTo>
                      <a:pt x="81915" y="0"/>
                    </a:moveTo>
                    <a:cubicBezTo>
                      <a:pt x="62018" y="33867"/>
                      <a:pt x="5292" y="74295"/>
                      <a:pt x="0" y="215900"/>
                    </a:cubicBezTo>
                    <a:cubicBezTo>
                      <a:pt x="7197" y="336762"/>
                      <a:pt x="14593" y="356651"/>
                      <a:pt x="77470" y="445135"/>
                    </a:cubicBezTo>
                    <a:cubicBezTo>
                      <a:pt x="143933" y="368618"/>
                      <a:pt x="165629" y="286279"/>
                      <a:pt x="166370" y="212090"/>
                    </a:cubicBezTo>
                    <a:cubicBezTo>
                      <a:pt x="167111" y="137901"/>
                      <a:pt x="124248" y="34925"/>
                      <a:pt x="81915" y="0"/>
                    </a:cubicBezTo>
                    <a:close/>
                  </a:path>
                </a:pathLst>
              </a:custGeom>
              <a:solidFill>
                <a:srgbClr val="99FF99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88900" tIns="88900" rIns="88900" bIns="889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Oval 21"/>
            <p:cNvSpPr/>
            <p:nvPr/>
          </p:nvSpPr>
          <p:spPr bwMode="auto">
            <a:xfrm>
              <a:off x="4484370" y="2108454"/>
              <a:ext cx="689610" cy="694760"/>
            </a:xfrm>
            <a:prstGeom prst="ellips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8900" tIns="88900" rIns="88900" bIns="889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3105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7.06 Poll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Considering the differences discussed in the previous quiz, if you submit the code produced by the DESCRIBE VIEW statement, would the view produced be identical </a:t>
            </a:r>
            <a:br>
              <a:rPr lang="en-US" dirty="0"/>
            </a:br>
            <a:r>
              <a:rPr lang="en-US" dirty="0"/>
              <a:t>to the original view?</a:t>
            </a:r>
          </a:p>
          <a:p>
            <a:pPr marL="0" indent="0"/>
            <a:r>
              <a:rPr lang="en-US" dirty="0">
                <a:sym typeface="Wingdings" pitchFamily="2" charset="2"/>
              </a:rPr>
              <a:t>  </a:t>
            </a:r>
            <a:r>
              <a:rPr lang="en-US" dirty="0"/>
              <a:t>Yes	</a:t>
            </a:r>
          </a:p>
          <a:p>
            <a:pPr marL="0" indent="0"/>
            <a:r>
              <a:rPr lang="en-US" dirty="0">
                <a:sym typeface="Wingdings" pitchFamily="2" charset="2"/>
              </a:rPr>
              <a:t></a:t>
            </a:r>
            <a:r>
              <a:rPr lang="en-US" dirty="0"/>
              <a:t>   No</a:t>
            </a: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7.06 Poll </a:t>
            </a:r>
            <a:r>
              <a:rPr lang="en-US" dirty="0"/>
              <a:t>– Correct Answer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Considering the differences discussed in the previous quiz, if you submit the code produced by the DESCRIBE VIEW statement, would the view produced be identical </a:t>
            </a:r>
            <a:br>
              <a:rPr lang="en-US" dirty="0"/>
            </a:br>
            <a:r>
              <a:rPr lang="en-US" dirty="0"/>
              <a:t>to the original view?</a:t>
            </a:r>
          </a:p>
          <a:p>
            <a:pPr marL="0" indent="0"/>
            <a:r>
              <a:rPr lang="en-US" dirty="0">
                <a:sym typeface="Wingdings" pitchFamily="2" charset="2"/>
              </a:rPr>
              <a:t>  </a:t>
            </a:r>
            <a:r>
              <a:rPr lang="en-US" dirty="0"/>
              <a:t>Yes	</a:t>
            </a:r>
          </a:p>
          <a:p>
            <a:pPr marL="0" indent="0"/>
            <a:r>
              <a:rPr lang="en-US" dirty="0">
                <a:sym typeface="Wingdings" pitchFamily="2" charset="2"/>
              </a:rPr>
              <a:t></a:t>
            </a:r>
            <a:r>
              <a:rPr lang="en-US" dirty="0"/>
              <a:t>   No</a:t>
            </a:r>
          </a:p>
        </p:txBody>
      </p:sp>
      <p:sp>
        <p:nvSpPr>
          <p:cNvPr id="22533" name="Oval 4"/>
          <p:cNvSpPr>
            <a:spLocks noChangeArrowheads="1"/>
          </p:cNvSpPr>
          <p:nvPr/>
        </p:nvSpPr>
        <p:spPr bwMode="auto">
          <a:xfrm>
            <a:off x="600075" y="2555875"/>
            <a:ext cx="476250" cy="4762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8900" tIns="88900" rIns="88900" bIns="88900" anchor="ctr"/>
          <a:lstStyle/>
          <a:p>
            <a:endParaRPr lang="en-US" sz="2000" noProof="1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027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Views: Advantages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You can use views to do the following:</a:t>
            </a:r>
          </a:p>
          <a:p>
            <a:pPr marL="455613" lvl="1" indent="-341313"/>
            <a:r>
              <a:rPr lang="en-US" dirty="0"/>
              <a:t>avoid storing copies of large tables.</a:t>
            </a:r>
          </a:p>
          <a:p>
            <a:pPr marL="455613" lvl="1" indent="-341313"/>
            <a:r>
              <a:rPr lang="en-US" dirty="0"/>
              <a:t>avoid a frequent refresh of table copies. When </a:t>
            </a:r>
            <a:br>
              <a:rPr lang="en-US" dirty="0"/>
            </a:br>
            <a:r>
              <a:rPr lang="en-US" dirty="0"/>
              <a:t>the underlying data changes, a view surfaces </a:t>
            </a:r>
            <a:br>
              <a:rPr lang="en-US" dirty="0"/>
            </a:br>
            <a:r>
              <a:rPr lang="en-US" dirty="0"/>
              <a:t>the most current data.</a:t>
            </a:r>
          </a:p>
          <a:p>
            <a:pPr marL="455613" lvl="1" indent="-341313"/>
            <a:r>
              <a:rPr lang="en-US" dirty="0"/>
              <a:t>pull together data from multiple database tables </a:t>
            </a:r>
            <a:br>
              <a:rPr lang="en-US" dirty="0"/>
            </a:br>
            <a:r>
              <a:rPr lang="en-US" dirty="0"/>
              <a:t>and multiple libraries or databases.</a:t>
            </a:r>
          </a:p>
          <a:p>
            <a:pPr marL="455613" lvl="1" indent="-341313"/>
            <a:r>
              <a:rPr lang="en-US" dirty="0"/>
              <a:t>simplify complex queries.</a:t>
            </a:r>
          </a:p>
          <a:p>
            <a:pPr marL="455613" lvl="1" indent="-341313"/>
            <a:r>
              <a:rPr lang="en-US" dirty="0"/>
              <a:t>prevent other users from inadvertently altering </a:t>
            </a:r>
            <a:br>
              <a:rPr lang="en-US" dirty="0"/>
            </a:br>
            <a:r>
              <a:rPr lang="en-US" dirty="0"/>
              <a:t>the query code.</a:t>
            </a:r>
          </a:p>
        </p:txBody>
      </p:sp>
    </p:spTree>
    <p:extLst>
      <p:ext uri="{BB962C8B-B14F-4D97-AF65-F5344CB8AC3E}">
        <p14:creationId xmlns:p14="http://schemas.microsoft.com/office/powerpoint/2010/main" val="3499578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Views: Disadvantages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5613" lvl="1" indent="-341313"/>
            <a:r>
              <a:rPr lang="en-US" dirty="0"/>
              <a:t>Because views access the most current data </a:t>
            </a:r>
            <a:br>
              <a:rPr lang="en-US" dirty="0"/>
            </a:br>
            <a:r>
              <a:rPr lang="en-US" dirty="0"/>
              <a:t>in changing tables, the results might be different </a:t>
            </a:r>
            <a:br>
              <a:rPr lang="en-US" dirty="0"/>
            </a:br>
            <a:r>
              <a:rPr lang="en-US" dirty="0"/>
              <a:t>each time you access the view.</a:t>
            </a:r>
          </a:p>
          <a:p>
            <a:pPr marL="455613" lvl="1" indent="-341313"/>
            <a:r>
              <a:rPr lang="en-US" dirty="0"/>
              <a:t>Views can require significant resources each time </a:t>
            </a:r>
            <a:br>
              <a:rPr lang="en-US" dirty="0"/>
            </a:br>
            <a:r>
              <a:rPr lang="en-US" dirty="0"/>
              <a:t>they execute. With a view, you save disk storage </a:t>
            </a:r>
            <a:br>
              <a:rPr lang="en-US" dirty="0"/>
            </a:br>
            <a:r>
              <a:rPr lang="en-US" dirty="0"/>
              <a:t>space at the cost of extra CPU and memory usage.</a:t>
            </a:r>
          </a:p>
          <a:p>
            <a:pPr marL="455613" lvl="1" indent="-341313"/>
            <a:r>
              <a:rPr lang="en-US" dirty="0"/>
              <a:t>When accessing the same data several times in </a:t>
            </a:r>
            <a:br>
              <a:rPr lang="en-US" dirty="0"/>
            </a:br>
            <a:r>
              <a:rPr lang="en-US" dirty="0"/>
              <a:t>a program, use a table instead of a view. This ensures consistent results from one step to the next and can significantly reduce the resources that are required.</a:t>
            </a:r>
          </a:p>
        </p:txBody>
      </p:sp>
    </p:spTree>
    <p:extLst>
      <p:ext uri="{BB962C8B-B14F-4D97-AF65-F5344CB8AC3E}">
        <p14:creationId xmlns:p14="http://schemas.microsoft.com/office/powerpoint/2010/main" val="3276200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Guidelines for Creating Views</a:t>
            </a:r>
          </a:p>
        </p:txBody>
      </p:sp>
      <p:sp>
        <p:nvSpPr>
          <p:cNvPr id="6861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Avoid ORDER BY clauses in view definitions, which force data sorting each time that the view is referenced.</a:t>
            </a:r>
          </a:p>
          <a:p>
            <a:pPr lvl="1"/>
            <a:r>
              <a:rPr lang="en-US" dirty="0"/>
              <a:t>When you create a permanent view with permanent tables in the FROM clause, use a USING clause to specify the location of the libraries to make your view portable.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C:\Users\kaperk\Desktop\CDS_slides\PNG\Questions_sli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35125"/>
            <a:ext cx="66548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348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C:\Users\kaperk\Desktop\CDS_slides\PNG\Chap_Rev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35125"/>
            <a:ext cx="6654800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4915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Which statement is not correct regarding the CREATE TABLE statement?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creates a new table from an existing table or set </a:t>
            </a:r>
            <a:br>
              <a:rPr lang="en-US" dirty="0"/>
            </a:br>
            <a:r>
              <a:rPr lang="en-US" dirty="0"/>
              <a:t>of tables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populates the table with data from the result </a:t>
            </a:r>
            <a:br>
              <a:rPr lang="en-US" dirty="0"/>
            </a:br>
            <a:r>
              <a:rPr lang="en-US" dirty="0"/>
              <a:t>of the query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creates a stored query expression that does not include the data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creates a table from a simple query expression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creates a table from a complex query expression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Which statement is not correct regarding the CREATE TABLE statement?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>
                <a:solidFill>
                  <a:schemeClr val="tx1"/>
                </a:solidFill>
              </a:rPr>
              <a:t>creates a new table from an existing table or set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tables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populates the table with data from the result </a:t>
            </a:r>
            <a:br>
              <a:rPr lang="en-US" dirty="0"/>
            </a:br>
            <a:r>
              <a:rPr lang="en-US" dirty="0"/>
              <a:t>of the query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>
                <a:solidFill>
                  <a:schemeClr val="tx1"/>
                </a:solidFill>
              </a:rPr>
              <a:t>creates a stored query expression that does not include the data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creates a table from a simple query expression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creates a table from a complex query expression</a:t>
            </a:r>
          </a:p>
          <a:p>
            <a:pPr marL="117475" lvl="1" indent="0">
              <a:buClr>
                <a:schemeClr val="tx1"/>
              </a:buClr>
              <a:buSzTx/>
              <a:buNone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r>
              <a:rPr lang="en-US" b="1" dirty="0"/>
              <a:t>The CREATE TABLE statement does not create </a:t>
            </a:r>
            <a:br>
              <a:rPr lang="en-US" b="1" dirty="0"/>
            </a:br>
            <a:r>
              <a:rPr lang="en-US" b="1" dirty="0"/>
              <a:t>a stored query expression that does not include data. </a:t>
            </a:r>
          </a:p>
          <a:p>
            <a:pPr marL="0" indent="0">
              <a:defRPr/>
            </a:pPr>
            <a:endParaRPr lang="en-US" dirty="0"/>
          </a:p>
        </p:txBody>
      </p:sp>
      <p:sp>
        <p:nvSpPr>
          <p:cNvPr id="2" name="Oval 1"/>
          <p:cNvSpPr/>
          <p:nvPr/>
        </p:nvSpPr>
        <p:spPr bwMode="auto">
          <a:xfrm>
            <a:off x="647994" y="3096607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dirty="0"/>
              <a:t>In this code, what will be the name of the calculated column in the newly created table?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Employee_ID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Birth_Date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Birth_Month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SAS assigns </a:t>
            </a:r>
            <a:br>
              <a:rPr lang="en-US" dirty="0"/>
            </a:br>
            <a:r>
              <a:rPr lang="en-US" dirty="0"/>
              <a:t>a name such </a:t>
            </a:r>
            <a:br>
              <a:rPr lang="en-US" dirty="0"/>
            </a:br>
            <a:r>
              <a:rPr lang="en-US" dirty="0"/>
              <a:t>as _TEMA001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32528" y="1649720"/>
            <a:ext cx="5589552" cy="1760738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266700" bIns="889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create table work.birth_months as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select Employee_ID, Birth_Date, 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    month(Birth_Date) 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from orion.employee_payroll;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quit;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Table: Method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task, use method 1. Create a table that contains columns and rows returned by a query on existing tables.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075" y="1946391"/>
            <a:ext cx="8285923" cy="3946721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create table orion.birthmonths as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select  Employee_Name as Name format=$25.,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City format=$25.,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month(Birth_Date) as BirthMonth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  'Birth Month' format=3.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from orion.employee_payroll as p,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orion.employee_addresses as a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where p.Employee_ID=a.Employee_ID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      and Employee_Term_Date is missing 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   order by BirthMonth,City,Name;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quit;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2130" y="5550791"/>
            <a:ext cx="3938963" cy="795089"/>
          </a:xfrm>
          <a:prstGeom prst="rect">
            <a:avLst/>
          </a:prstGeom>
          <a:solidFill>
            <a:srgbClr val="CDD9E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07763" dir="2699994" rotWithShape="0">
              <a:scrgbClr r="0" g="0" b="0">
                <a:alpha val="40000"/>
              </a:scrgbClr>
            </a:outerShdw>
          </a:effectLst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CREATE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TABLE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table-name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AS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SELECT …; </a:t>
            </a:r>
          </a:p>
        </p:txBody>
      </p:sp>
      <p:sp>
        <p:nvSpPr>
          <p:cNvPr id="8" name="AutoShape 15"/>
          <p:cNvSpPr>
            <a:spLocks/>
          </p:cNvSpPr>
          <p:nvPr/>
        </p:nvSpPr>
        <p:spPr bwMode="auto">
          <a:xfrm>
            <a:off x="74450" y="3009055"/>
            <a:ext cx="1697789" cy="795089"/>
          </a:xfrm>
          <a:prstGeom prst="borderCallout1">
            <a:avLst>
              <a:gd name="adj1" fmla="val 13847"/>
              <a:gd name="adj2" fmla="val 100000"/>
              <a:gd name="adj3" fmla="val -3518"/>
              <a:gd name="adj4" fmla="val 118300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squar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Define table columns.</a:t>
            </a:r>
          </a:p>
        </p:txBody>
      </p:sp>
      <p:sp>
        <p:nvSpPr>
          <p:cNvPr id="9" name="AutoShape 16"/>
          <p:cNvSpPr>
            <a:spLocks/>
          </p:cNvSpPr>
          <p:nvPr/>
        </p:nvSpPr>
        <p:spPr bwMode="auto">
          <a:xfrm>
            <a:off x="6280488" y="5448555"/>
            <a:ext cx="2550692" cy="795089"/>
          </a:xfrm>
          <a:prstGeom prst="borderCallout1">
            <a:avLst>
              <a:gd name="adj1" fmla="val 175"/>
              <a:gd name="adj2" fmla="val 49789"/>
              <a:gd name="adj3" fmla="val -39311"/>
              <a:gd name="adj4" fmla="val 36688"/>
            </a:avLst>
          </a:prstGeom>
          <a:solidFill>
            <a:srgbClr val="009900"/>
          </a:solidFill>
          <a:ln w="19050">
            <a:solidFill>
              <a:srgbClr val="000000"/>
            </a:solidFill>
            <a:miter lim="800000"/>
            <a:headEnd type="none" w="med" len="lg"/>
            <a:tailEnd type="triangle" w="med" len="lg"/>
          </a:ln>
        </p:spPr>
        <p:txBody>
          <a:bodyPr wrap="square" lIns="88900" tIns="88900" rIns="88900" bIns="8890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Filter the data rows added to the table.</a:t>
            </a:r>
          </a:p>
        </p:txBody>
      </p:sp>
      <p:sp>
        <p:nvSpPr>
          <p:cNvPr id="10" name="Line Callout 1 9"/>
          <p:cNvSpPr/>
          <p:nvPr/>
        </p:nvSpPr>
        <p:spPr bwMode="auto">
          <a:xfrm>
            <a:off x="7241402" y="3579061"/>
            <a:ext cx="1786379" cy="487313"/>
          </a:xfrm>
          <a:prstGeom prst="borderCallout1">
            <a:avLst>
              <a:gd name="adj1" fmla="val 18750"/>
              <a:gd name="adj2" fmla="val 0"/>
              <a:gd name="adj3" fmla="val 77680"/>
              <a:gd name="adj4" fmla="val -47942"/>
            </a:avLst>
          </a:prstGeom>
          <a:solidFill>
            <a:srgbClr val="0099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lg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88900" tIns="88900" rIns="88900" bIns="889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 Join tables.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r>
              <a:rPr lang="en-US" sz="1600" b="1" dirty="0"/>
              <a:t>s107d01</a:t>
            </a:r>
          </a:p>
        </p:txBody>
      </p:sp>
      <p:sp>
        <p:nvSpPr>
          <p:cNvPr id="4" name="Rectangle 3"/>
          <p:cNvSpPr/>
          <p:nvPr>
            <p:custDataLst>
              <p:tags r:id="rId1"/>
            </p:custDataLst>
          </p:nvPr>
        </p:nvSpPr>
        <p:spPr bwMode="auto">
          <a:xfrm>
            <a:off x="676275" y="2346187"/>
            <a:ext cx="2263775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43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  <a:defRPr/>
            </a:pPr>
            <a:r>
              <a:rPr lang="en-US" dirty="0"/>
              <a:t>In this code, what will be the name of the calculated column in the newly created table?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Employee_ID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Birth_Date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Birth_Month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>
                <a:solidFill>
                  <a:schemeClr val="tx1"/>
                </a:solidFill>
              </a:rPr>
              <a:t>SAS assigns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name such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as _TEMA001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marL="0" lvl="1" indent="0">
              <a:buClr>
                <a:schemeClr val="tx1"/>
              </a:buClr>
              <a:buSzTx/>
              <a:buNone/>
              <a:defRPr/>
            </a:pPr>
            <a:r>
              <a:rPr lang="en-US" b="1" dirty="0"/>
              <a:t>Because an alias was not provided, SAS assigns </a:t>
            </a:r>
            <a:br>
              <a:rPr lang="en-US" b="1" dirty="0"/>
            </a:br>
            <a:r>
              <a:rPr lang="en-US" b="1" dirty="0"/>
              <a:t>a unique name to the column.</a:t>
            </a:r>
          </a:p>
          <a:p>
            <a:pPr marL="117475" lvl="1" indent="0">
              <a:buClr>
                <a:schemeClr val="tx1"/>
              </a:buClr>
              <a:buSzTx/>
              <a:buNone/>
              <a:defRPr/>
            </a:pPr>
            <a:endParaRPr lang="en-US" b="1" dirty="0">
              <a:solidFill>
                <a:srgbClr val="FF0000"/>
              </a:solidFill>
            </a:endParaRP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2528" y="1649720"/>
            <a:ext cx="5589552" cy="1760738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266700" bIns="889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create table work.birth_months as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select Employee_ID, Birth_Date, 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    month(Birth_Date)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from orion.employee_payroll;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quit; 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47994" y="2813800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414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  <a:defRPr/>
            </a:pPr>
            <a:r>
              <a:rPr lang="en-US" dirty="0"/>
              <a:t>Will this code generate a report?</a:t>
            </a:r>
          </a:p>
          <a:p>
            <a:pPr marL="0" indent="0">
              <a:defRPr/>
            </a:pPr>
            <a:endParaRPr lang="en-US" sz="800" b="1" dirty="0"/>
          </a:p>
          <a:p>
            <a:pPr marL="0" indent="0">
              <a:defRPr/>
            </a:pPr>
            <a:r>
              <a:rPr lang="en-US" dirty="0">
                <a:sym typeface="Wingdings"/>
              </a:rPr>
              <a:t>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Yes</a:t>
            </a:r>
          </a:p>
          <a:p>
            <a:pPr marL="0" indent="0">
              <a:defRPr/>
            </a:pPr>
            <a:r>
              <a:rPr lang="en-US" dirty="0">
                <a:sym typeface="Wingdings"/>
              </a:rPr>
              <a:t></a:t>
            </a:r>
            <a:r>
              <a:rPr lang="en-US" dirty="0"/>
              <a:t>  No</a:t>
            </a:r>
          </a:p>
          <a:p>
            <a:pPr marL="0" indent="0"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8518" y="1201833"/>
            <a:ext cx="5978446" cy="1760738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266700" bIns="889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create view work.birth_months as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select Employee_ID, Birth_Date, 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    month(Birth_Date) 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from orion.employee_payroll;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quit;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2696" y="610326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  <a:defRPr/>
            </a:pPr>
            <a:r>
              <a:rPr lang="en-US" dirty="0"/>
              <a:t>Will this code generate a report?</a:t>
            </a:r>
          </a:p>
          <a:p>
            <a:pPr marL="0" indent="0">
              <a:defRPr/>
            </a:pPr>
            <a:endParaRPr lang="en-US" sz="800" b="1" dirty="0"/>
          </a:p>
          <a:p>
            <a:pPr>
              <a:defRPr/>
            </a:pPr>
            <a:r>
              <a:rPr lang="en-US" dirty="0">
                <a:sym typeface="Wingdings"/>
              </a:rPr>
              <a:t></a:t>
            </a:r>
            <a:r>
              <a:rPr lang="en-US" dirty="0"/>
              <a:t>  Yes</a:t>
            </a:r>
          </a:p>
          <a:p>
            <a:pPr marL="0" indent="0">
              <a:defRPr/>
            </a:pPr>
            <a:r>
              <a:rPr lang="en-US" dirty="0">
                <a:sym typeface="Wingdings"/>
              </a:rPr>
              <a:t>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r>
              <a:rPr lang="en-US" b="1" dirty="0"/>
              <a:t>The CREATE VIEW statement stores the SELECT statement. It does not create a report. PROC SQL builds the data each time the view is referenced rather than when the view is created.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8518" y="1201830"/>
            <a:ext cx="5978446" cy="1760738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266700" bIns="889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create view work.birth_months as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select Employee_ID, Birth_Date, 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    month(Birth_Date)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      from orion.employee_payroll;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latin typeface="Courier New"/>
              </a:rPr>
              <a:t>quit; 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82005" y="1550608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  <a:defRPr/>
            </a:pPr>
            <a:r>
              <a:rPr lang="en-US" dirty="0"/>
              <a:t>Suppose you need to use the most up-to-date data from multiple tables for a user that should not be able to alter the source tables. Should you use a view?</a:t>
            </a:r>
          </a:p>
          <a:p>
            <a:pPr marL="0" indent="0">
              <a:defRPr/>
            </a:pPr>
            <a:endParaRPr lang="en-US" sz="800" b="1" dirty="0"/>
          </a:p>
          <a:p>
            <a:pPr marL="0" indent="0">
              <a:defRPr/>
            </a:pPr>
            <a:r>
              <a:rPr lang="en-US" dirty="0">
                <a:sym typeface="Wingdings"/>
              </a:rPr>
              <a:t>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Yes</a:t>
            </a:r>
          </a:p>
          <a:p>
            <a:pPr marL="0" indent="0">
              <a:defRPr/>
            </a:pPr>
            <a:r>
              <a:rPr lang="en-US" dirty="0">
                <a:sym typeface="Wingdings"/>
              </a:rPr>
              <a:t></a:t>
            </a:r>
            <a:r>
              <a:rPr lang="en-US" dirty="0"/>
              <a:t>  No</a:t>
            </a:r>
          </a:p>
          <a:p>
            <a:pPr marL="0" indent="0"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  <a:defRPr/>
            </a:pPr>
            <a:r>
              <a:rPr lang="en-US" dirty="0"/>
              <a:t>Suppose you need to use the most up-to-date data from multiple tables for a user that should not be able to alter the source tables. Should you use a view?</a:t>
            </a:r>
          </a:p>
          <a:p>
            <a:pPr marL="0" indent="0">
              <a:defRPr/>
            </a:pPr>
            <a:endParaRPr lang="en-US" sz="800" b="1" dirty="0"/>
          </a:p>
          <a:p>
            <a:pPr marL="0" indent="0">
              <a:defRPr/>
            </a:pPr>
            <a:r>
              <a:rPr lang="en-US" dirty="0">
                <a:sym typeface="Wingdings"/>
              </a:rPr>
              <a:t>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Yes</a:t>
            </a:r>
          </a:p>
          <a:p>
            <a:pPr marL="0" indent="0">
              <a:defRPr/>
            </a:pPr>
            <a:r>
              <a:rPr lang="en-US" dirty="0">
                <a:sym typeface="Wingdings"/>
              </a:rPr>
              <a:t></a:t>
            </a:r>
            <a:r>
              <a:rPr lang="en-US" dirty="0"/>
              <a:t>  No</a:t>
            </a:r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r>
              <a:rPr lang="en-US" b="1" dirty="0"/>
              <a:t>A view builds the data when the view is executed </a:t>
            </a:r>
            <a:br>
              <a:rPr lang="en-US" b="1" dirty="0"/>
            </a:br>
            <a:r>
              <a:rPr lang="en-US" b="1" dirty="0"/>
              <a:t>and prevents the user from accessing the source tables. The view will retrieve the most current data.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82005" y="1861691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  <a:defRPr/>
            </a:pPr>
            <a:r>
              <a:rPr lang="en-US" dirty="0"/>
              <a:t>Which method would enable a view to be portable, that is, enabling it to function correctly if the underlying tables in the view are stored in different locations than the view?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using a one-level name for the source table </a:t>
            </a:r>
            <a:br>
              <a:rPr lang="en-US" dirty="0"/>
            </a:br>
            <a:r>
              <a:rPr lang="en-US" dirty="0"/>
              <a:t>in the FROM clause in the view definition and storing the view in a different location as the source table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using a two-level name for the source table </a:t>
            </a:r>
            <a:br>
              <a:rPr lang="en-US" dirty="0"/>
            </a:br>
            <a:r>
              <a:rPr lang="en-US" dirty="0"/>
              <a:t>in the FROM clause in the view definition and storing the view in the different location as the source table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embedding the LIBNAME statement with a USING clause when creating the view</a:t>
            </a:r>
          </a:p>
          <a:p>
            <a:pPr marL="0" indent="0"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  <a:defRPr/>
            </a:pPr>
            <a:r>
              <a:rPr lang="en-US" dirty="0"/>
              <a:t>Which method would enable a view to be portable, that is, enabling it to function correctly if the underlying tables in the view are stored in different locations than the view?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using a one-level name for the source table </a:t>
            </a:r>
            <a:br>
              <a:rPr lang="en-US" dirty="0"/>
            </a:br>
            <a:r>
              <a:rPr lang="en-US" dirty="0"/>
              <a:t>in the FROM clause in the view definition and storing the view in a different location as the source table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using a two-level name for the source table </a:t>
            </a:r>
            <a:br>
              <a:rPr lang="en-US" dirty="0"/>
            </a:br>
            <a:r>
              <a:rPr lang="en-US" dirty="0"/>
              <a:t>in the FROM clause in the view definition and storing the view in the different location as the source table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>
                <a:solidFill>
                  <a:schemeClr val="tx1"/>
                </a:solidFill>
              </a:rPr>
              <a:t>embedding the LIBNAME statement with a USING clause when creating the view</a:t>
            </a:r>
          </a:p>
          <a:p>
            <a:pPr marL="0" indent="0">
              <a:defRPr/>
            </a:pPr>
            <a:r>
              <a:rPr lang="en-US" sz="2000" b="1" dirty="0"/>
              <a:t>Use the embedded LIBNAME statement in the USING clause </a:t>
            </a:r>
            <a:br>
              <a:rPr lang="en-US" sz="2000" b="1" dirty="0"/>
            </a:br>
            <a:r>
              <a:rPr lang="en-US" sz="2000" b="1" dirty="0"/>
              <a:t>to make the view definition portable. If you use a one-level name for the source table in a view definition, the view and the source table must reside in the same location.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647994" y="4576611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  <a:defRPr/>
            </a:pPr>
            <a:r>
              <a:rPr lang="en-US" dirty="0"/>
              <a:t>Which statement would you use to investigate </a:t>
            </a:r>
            <a:br>
              <a:rPr lang="en-US" dirty="0"/>
            </a:br>
            <a:r>
              <a:rPr lang="en-US" dirty="0"/>
              <a:t>the contents of a view named </a:t>
            </a:r>
            <a:r>
              <a:rPr lang="en-US" b="1" dirty="0">
                <a:latin typeface="Arial"/>
              </a:rPr>
              <a:t>Salesreps</a:t>
            </a:r>
            <a:r>
              <a:rPr lang="en-US" dirty="0"/>
              <a:t> stored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b="1" dirty="0">
                <a:latin typeface="Arial"/>
              </a:rPr>
              <a:t>orion</a:t>
            </a:r>
            <a:r>
              <a:rPr lang="en-US" dirty="0"/>
              <a:t> library?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dictate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describe table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describe view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print view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  <a:defRPr/>
            </a:pPr>
            <a:r>
              <a:rPr lang="en-US" dirty="0"/>
              <a:t>Which statement would you use to investigate </a:t>
            </a:r>
            <a:br>
              <a:rPr lang="en-US" dirty="0"/>
            </a:br>
            <a:r>
              <a:rPr lang="en-US" dirty="0"/>
              <a:t>the contents of a view named </a:t>
            </a:r>
            <a:r>
              <a:rPr lang="en-US" b="1" dirty="0"/>
              <a:t>Salesreps</a:t>
            </a:r>
            <a:r>
              <a:rPr lang="en-US" dirty="0"/>
              <a:t> stored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b="1" dirty="0"/>
              <a:t>orion</a:t>
            </a:r>
            <a:r>
              <a:rPr lang="en-US" dirty="0"/>
              <a:t> library?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dictate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describe table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>
                <a:solidFill>
                  <a:schemeClr val="tx1"/>
                </a:solidFill>
              </a:rPr>
              <a:t>describe view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print view orion.salesreps;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r>
              <a:rPr lang="en-US" b="1" dirty="0"/>
              <a:t>The DESCRIBE VIEW statement writes the stored query expression of a view to the log.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647994" y="2738386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  <a:defRPr/>
            </a:pPr>
            <a:r>
              <a:rPr lang="en-US" sz="2000" dirty="0"/>
              <a:t>What will be the result of executing this code? </a:t>
            </a:r>
          </a:p>
          <a:p>
            <a:pPr marL="457200" indent="-457200">
              <a:buFont typeface="+mj-lt"/>
              <a:buAutoNum type="arabicPeriod" startAt="7"/>
              <a:defRPr/>
            </a:pPr>
            <a:endParaRPr lang="en-US" sz="2000" dirty="0"/>
          </a:p>
          <a:p>
            <a:pPr>
              <a:defRPr/>
            </a:pP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 indent="0">
              <a:defRPr/>
            </a:pPr>
            <a:endParaRPr lang="en-US" sz="20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 report listing the columns </a:t>
            </a:r>
            <a:r>
              <a:rPr lang="en-US" sz="2000" b="1" dirty="0">
                <a:latin typeface="Arial"/>
              </a:rPr>
              <a:t>Name</a:t>
            </a:r>
            <a:r>
              <a:rPr lang="en-US" sz="2000" dirty="0"/>
              <a:t>, </a:t>
            </a:r>
            <a:r>
              <a:rPr lang="en-US" sz="2000" b="1" dirty="0">
                <a:latin typeface="Arial"/>
              </a:rPr>
              <a:t>Code</a:t>
            </a:r>
            <a:r>
              <a:rPr lang="en-US" sz="2000" dirty="0">
                <a:latin typeface="Arial"/>
              </a:rPr>
              <a:t>,</a:t>
            </a:r>
            <a:r>
              <a:rPr lang="en-US" sz="2000" dirty="0"/>
              <a:t> and </a:t>
            </a:r>
            <a:r>
              <a:rPr lang="en-US" sz="2000" b="1" dirty="0">
                <a:latin typeface="Arial"/>
              </a:rPr>
              <a:t>Amount</a:t>
            </a:r>
            <a:endParaRPr lang="en-US" sz="2000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an empty table named </a:t>
            </a:r>
            <a:r>
              <a:rPr lang="en-US" sz="2000" b="1" dirty="0"/>
              <a:t>airline.books</a:t>
            </a:r>
            <a:r>
              <a:rPr lang="en-US" sz="2000" dirty="0"/>
              <a:t> that contains no rows </a:t>
            </a:r>
            <a:br>
              <a:rPr lang="en-US" sz="2000" dirty="0"/>
            </a:br>
            <a:r>
              <a:rPr lang="en-US" sz="2000" dirty="0"/>
              <a:t>of data and three columns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 table named </a:t>
            </a:r>
            <a:r>
              <a:rPr lang="en-US" sz="2000" b="1" dirty="0"/>
              <a:t>airline.books</a:t>
            </a:r>
            <a:r>
              <a:rPr lang="en-US" sz="2000" dirty="0"/>
              <a:t> that compiles the view definition and stores the SELECT statement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an empty view named </a:t>
            </a:r>
            <a:r>
              <a:rPr lang="en-US" sz="2000" b="1" dirty="0"/>
              <a:t>airline.books</a:t>
            </a:r>
            <a:r>
              <a:rPr lang="en-US" sz="2000" dirty="0"/>
              <a:t> that contains no rows </a:t>
            </a:r>
            <a:br>
              <a:rPr lang="en-US" sz="2000" dirty="0"/>
            </a:br>
            <a:r>
              <a:rPr lang="en-US" sz="2000" dirty="0"/>
              <a:t>of data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7100" y="1115142"/>
            <a:ext cx="7213600" cy="135678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266700" bIns="889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create table airline.books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   (Name char length=12,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    Code num,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    Amount num format=dollar12.2); quit;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9557" y="1055016"/>
            <a:ext cx="8342027" cy="387285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1600" b="1" dirty="0">
                <a:latin typeface="SAS Monospace"/>
              </a:rPr>
              <a:t>proc sql;</a:t>
            </a:r>
          </a:p>
          <a:p>
            <a:r>
              <a:rPr lang="en-US" sz="1600" b="1" dirty="0">
                <a:latin typeface="SAS Monospace"/>
              </a:rPr>
              <a:t>create table orion.birthmonths as</a:t>
            </a:r>
          </a:p>
          <a:p>
            <a:r>
              <a:rPr lang="en-US" sz="1600" b="1" dirty="0">
                <a:latin typeface="SAS Monospace"/>
              </a:rPr>
              <a:t>select  Employee_Name as Name format=$25.,</a:t>
            </a:r>
          </a:p>
          <a:p>
            <a:r>
              <a:rPr lang="en-US" sz="1600" b="1" dirty="0">
                <a:latin typeface="SAS Monospace"/>
              </a:rPr>
              <a:t>        City format=$25.,</a:t>
            </a:r>
          </a:p>
          <a:p>
            <a:r>
              <a:rPr lang="en-US" sz="1600" b="1" dirty="0">
                <a:latin typeface="SAS Monospace"/>
              </a:rPr>
              <a:t>        month(Birth_Date) as BirthMonth</a:t>
            </a:r>
          </a:p>
          <a:p>
            <a:r>
              <a:rPr lang="en-US" sz="1600" b="1" dirty="0">
                <a:latin typeface="SAS Monospace"/>
              </a:rPr>
              <a:t>          'Birth Month' format=3.</a:t>
            </a:r>
          </a:p>
          <a:p>
            <a:r>
              <a:rPr lang="en-US" sz="1600" b="1" dirty="0">
                <a:latin typeface="SAS Monospace"/>
              </a:rPr>
              <a:t>   from orion.employee_payroll as p,</a:t>
            </a:r>
          </a:p>
          <a:p>
            <a:r>
              <a:rPr lang="en-US" sz="1600" b="1" dirty="0">
                <a:latin typeface="SAS Monospace"/>
              </a:rPr>
              <a:t>        orion.employee_addresses as a</a:t>
            </a:r>
          </a:p>
          <a:p>
            <a:r>
              <a:rPr lang="en-US" sz="1600" b="1" dirty="0">
                <a:latin typeface="SAS Monospace"/>
              </a:rPr>
              <a:t>   where p.Employee_ID=</a:t>
            </a:r>
          </a:p>
          <a:p>
            <a:r>
              <a:rPr lang="en-US" sz="1600" b="1" dirty="0">
                <a:latin typeface="SAS Monospace"/>
              </a:rPr>
              <a:t>         a.Employee_ID</a:t>
            </a:r>
          </a:p>
          <a:p>
            <a:r>
              <a:rPr lang="en-US" sz="1600" b="1" dirty="0">
                <a:latin typeface="SAS Monospace"/>
              </a:rPr>
              <a:t>         and Employee_Term_Date is missing</a:t>
            </a:r>
          </a:p>
          <a:p>
            <a:r>
              <a:rPr lang="en-US" sz="1600" b="1" dirty="0">
                <a:latin typeface="SAS Monospace"/>
              </a:rPr>
              <a:t>   order by BirthMonth,City,Name;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Table ORION.BIRTHMONTHS created, with 308 rows and 3 columns.</a:t>
            </a:r>
          </a:p>
          <a:p>
            <a:endParaRPr lang="en-US" sz="1600" b="1" dirty="0">
              <a:latin typeface="SAS Monospace"/>
            </a:endParaRPr>
          </a:p>
          <a:p>
            <a:r>
              <a:rPr lang="en-US" sz="1600" b="1" dirty="0">
                <a:latin typeface="SAS Monospace"/>
              </a:rPr>
              <a:t>quit;</a:t>
            </a:r>
          </a:p>
        </p:txBody>
      </p:sp>
      <p:sp>
        <p:nvSpPr>
          <p:cNvPr id="9" name="Rectangle 8"/>
          <p:cNvSpPr/>
          <p:nvPr>
            <p:custDataLst>
              <p:tags r:id="rId1"/>
            </p:custDataLst>
          </p:nvPr>
        </p:nvSpPr>
        <p:spPr bwMode="auto">
          <a:xfrm>
            <a:off x="510749" y="4041715"/>
            <a:ext cx="8150651" cy="243840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4594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  <a:defRPr/>
            </a:pPr>
            <a:r>
              <a:rPr lang="en-US" sz="2000" dirty="0"/>
              <a:t>What will be the result of executing this code? </a:t>
            </a:r>
          </a:p>
          <a:p>
            <a:pPr marL="457200" indent="-457200">
              <a:buFont typeface="+mj-lt"/>
              <a:buAutoNum type="arabicPeriod" startAt="7"/>
              <a:defRPr/>
            </a:pPr>
            <a:endParaRPr lang="en-US" sz="2000" dirty="0"/>
          </a:p>
          <a:p>
            <a:pPr>
              <a:defRPr/>
            </a:pP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 indent="0">
              <a:defRPr/>
            </a:pPr>
            <a:endParaRPr lang="en-US" sz="20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 report listing the columns </a:t>
            </a:r>
            <a:r>
              <a:rPr lang="en-US" sz="2000" b="1" dirty="0">
                <a:latin typeface="Arial"/>
              </a:rPr>
              <a:t>Name</a:t>
            </a:r>
            <a:r>
              <a:rPr lang="en-US" sz="2000" dirty="0"/>
              <a:t>, </a:t>
            </a:r>
            <a:r>
              <a:rPr lang="en-US" sz="2000" b="1" dirty="0">
                <a:latin typeface="Arial"/>
              </a:rPr>
              <a:t>Code, </a:t>
            </a:r>
            <a:r>
              <a:rPr lang="en-US" sz="2000" dirty="0">
                <a:latin typeface="Arial"/>
              </a:rPr>
              <a:t>and</a:t>
            </a:r>
            <a:r>
              <a:rPr lang="en-US" sz="2000" dirty="0"/>
              <a:t> </a:t>
            </a:r>
            <a:r>
              <a:rPr lang="en-US" sz="2000" b="1" dirty="0">
                <a:latin typeface="Arial"/>
              </a:rPr>
              <a:t>Amount</a:t>
            </a:r>
            <a:endParaRPr lang="en-US" sz="2000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>
                <a:solidFill>
                  <a:schemeClr val="tx1"/>
                </a:solidFill>
              </a:rPr>
              <a:t>an empty table named </a:t>
            </a:r>
            <a:r>
              <a:rPr lang="en-US" sz="2000" b="1" dirty="0">
                <a:solidFill>
                  <a:schemeClr val="tx1"/>
                </a:solidFill>
              </a:rPr>
              <a:t>airline.books</a:t>
            </a:r>
            <a:r>
              <a:rPr lang="en-US" sz="2000" dirty="0">
                <a:solidFill>
                  <a:schemeClr val="tx1"/>
                </a:solidFill>
              </a:rPr>
              <a:t> that contains no rows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of data and three columns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 table named </a:t>
            </a:r>
            <a:r>
              <a:rPr lang="en-US" sz="2000" b="1" dirty="0"/>
              <a:t>airline.books</a:t>
            </a:r>
            <a:r>
              <a:rPr lang="en-US" sz="2000" dirty="0"/>
              <a:t> that compiles the view definition and stores the SELECT statement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sz="2000" dirty="0"/>
              <a:t>an empty view named </a:t>
            </a:r>
            <a:r>
              <a:rPr lang="en-US" sz="2000" b="1" dirty="0"/>
              <a:t>airline.books</a:t>
            </a:r>
            <a:r>
              <a:rPr lang="en-US" sz="2000" dirty="0"/>
              <a:t> that contains no rows </a:t>
            </a:r>
            <a:br>
              <a:rPr lang="en-US" sz="2000" dirty="0"/>
            </a:br>
            <a:r>
              <a:rPr lang="en-US" sz="2000" dirty="0"/>
              <a:t>of data</a:t>
            </a:r>
          </a:p>
          <a:p>
            <a:pPr marL="0" indent="0">
              <a:defRPr/>
            </a:pPr>
            <a:r>
              <a:rPr lang="en-US" sz="2000" b="1" dirty="0"/>
              <a:t>The CREATE TABLE statement creates a table that contains </a:t>
            </a:r>
            <a:br>
              <a:rPr lang="en-US" sz="2000" b="1" dirty="0"/>
            </a:br>
            <a:r>
              <a:rPr lang="en-US" sz="2000" b="1" dirty="0"/>
              <a:t>no rows and three columns. In order to add row values to this empty table, you would need to use a technique such </a:t>
            </a:r>
            <a:br>
              <a:rPr lang="en-US" sz="2000" b="1" dirty="0"/>
            </a:br>
            <a:r>
              <a:rPr lang="en-US" sz="2000" b="1" dirty="0"/>
              <a:t>as the PROC SQL with the INSERT INTO statement.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927100" y="1115142"/>
            <a:ext cx="7213600" cy="135678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wrap="square" lIns="88900" tIns="88900" rIns="266700" bIns="8890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create table airline.books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   (Name char length=12,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    Code num,</a:t>
            </a:r>
          </a:p>
          <a:p>
            <a:pPr>
              <a:lnSpc>
                <a:spcPct val="85000"/>
              </a:lnSpc>
            </a:pPr>
            <a:r>
              <a:rPr lang="en-US" sz="1800" b="1" dirty="0">
                <a:latin typeface="Courier New"/>
              </a:rPr>
              <a:t>    Amount num format=dollar12.2); quit;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647994" y="2945775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  <a:defRPr/>
            </a:pPr>
            <a:r>
              <a:rPr lang="en-US" dirty="0"/>
              <a:t>Which of the following is not a characteristic </a:t>
            </a:r>
            <a:br>
              <a:rPr lang="en-US" dirty="0"/>
            </a:br>
            <a:r>
              <a:rPr lang="en-US" dirty="0"/>
              <a:t>of a PROC SQL view?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is a query expression that is given a name and stored for later use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contains actual values and retrieves values upon execution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can be created from a simple or complex query expression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can be derived from one or more tables or views</a:t>
            </a:r>
          </a:p>
          <a:p>
            <a:pPr marL="117475" lvl="1" indent="0">
              <a:buClr>
                <a:schemeClr val="tx1"/>
              </a:buClr>
              <a:buSzTx/>
              <a:buNone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  <a:defRPr/>
            </a:pPr>
            <a:r>
              <a:rPr lang="en-US" dirty="0"/>
              <a:t>Which of the following is not a characteristic </a:t>
            </a:r>
            <a:br>
              <a:rPr lang="en-US" dirty="0"/>
            </a:br>
            <a:r>
              <a:rPr lang="en-US" dirty="0"/>
              <a:t>of a PROC SQL view?</a:t>
            </a:r>
          </a:p>
          <a:p>
            <a:pPr marL="0" indent="0">
              <a:defRPr/>
            </a:pPr>
            <a:endParaRPr lang="en-US" sz="800" b="1" dirty="0"/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is a query expression that is given a name and stored for later use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>
                <a:solidFill>
                  <a:schemeClr val="tx1"/>
                </a:solidFill>
              </a:rPr>
              <a:t>contains actual values and retrieves values upon execution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can be created from a simple or complex query expression</a:t>
            </a:r>
          </a:p>
          <a:p>
            <a:pPr lvl="1">
              <a:buClr>
                <a:schemeClr val="tx1"/>
              </a:buClr>
              <a:buSzTx/>
              <a:buFont typeface="Wingdings" pitchFamily="2" charset="2"/>
              <a:buAutoNum type="alphaLcPeriod"/>
              <a:defRPr/>
            </a:pPr>
            <a:r>
              <a:rPr lang="en-US" dirty="0"/>
              <a:t>can be derived from one or more tables or views</a:t>
            </a:r>
          </a:p>
          <a:p>
            <a:pPr marL="117475" lvl="1" indent="0">
              <a:buClr>
                <a:schemeClr val="tx1"/>
              </a:buClr>
              <a:buSzTx/>
              <a:buNone/>
              <a:defRPr/>
            </a:pPr>
            <a:endParaRPr lang="en-US" dirty="0"/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r>
              <a:rPr lang="en-US" b="1" dirty="0"/>
              <a:t>A view does not contain actual values. It contains instructions on how to retrieve the values upon execution of the compiled view instructions.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647994" y="2323606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  <a:defRPr/>
            </a:pPr>
            <a:r>
              <a:rPr lang="en-US" dirty="0"/>
              <a:t>Suppose you have a large SAS program that accesses transactional data that changes several times throughout the different steps. The data for </a:t>
            </a:r>
            <a:br>
              <a:rPr lang="en-US" dirty="0"/>
            </a:br>
            <a:r>
              <a:rPr lang="en-US" dirty="0"/>
              <a:t>the different steps needs to be the same  for each step. Should you use a view to obtain the data?</a:t>
            </a:r>
          </a:p>
          <a:p>
            <a:pPr marL="0" indent="0">
              <a:defRPr/>
            </a:pPr>
            <a:endParaRPr lang="en-US" sz="800" b="1" dirty="0"/>
          </a:p>
          <a:p>
            <a:pPr marL="0" indent="0">
              <a:defRPr/>
            </a:pPr>
            <a:r>
              <a:rPr lang="en-US" dirty="0">
                <a:sym typeface="Wingdings"/>
              </a:rPr>
              <a:t>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Yes</a:t>
            </a:r>
          </a:p>
          <a:p>
            <a:pPr marL="0" indent="0">
              <a:defRPr/>
            </a:pPr>
            <a:r>
              <a:rPr lang="en-US" dirty="0">
                <a:sym typeface="Wingdings"/>
              </a:rPr>
              <a:t></a:t>
            </a:r>
            <a:r>
              <a:rPr lang="en-US" dirty="0"/>
              <a:t>  No</a:t>
            </a:r>
          </a:p>
          <a:p>
            <a:pPr marL="0" indent="0"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848600" cy="4267200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  <a:defRPr/>
            </a:pPr>
            <a:r>
              <a:rPr lang="en-US" dirty="0"/>
              <a:t>Suppose you have a large SAS program that accesses transactional data that changes several times throughout the different steps. The data for </a:t>
            </a:r>
            <a:br>
              <a:rPr lang="en-US" dirty="0"/>
            </a:br>
            <a:r>
              <a:rPr lang="en-US" dirty="0"/>
              <a:t>the different steps needs to be the same  for each step. Should you use a view to obtain the data?</a:t>
            </a:r>
          </a:p>
          <a:p>
            <a:pPr marL="0" indent="0">
              <a:defRPr/>
            </a:pPr>
            <a:endParaRPr lang="en-US" sz="800" b="1" dirty="0"/>
          </a:p>
          <a:p>
            <a:pPr>
              <a:defRPr/>
            </a:pPr>
            <a:r>
              <a:rPr lang="en-US" dirty="0">
                <a:sym typeface="Wingdings"/>
              </a:rPr>
              <a:t></a:t>
            </a:r>
            <a:r>
              <a:rPr lang="en-US" dirty="0"/>
              <a:t>  Yes</a:t>
            </a:r>
          </a:p>
          <a:p>
            <a:pPr marL="0" indent="0">
              <a:defRPr/>
            </a:pPr>
            <a:r>
              <a:rPr lang="en-US" dirty="0">
                <a:sym typeface="Wingdings"/>
              </a:rPr>
              <a:t>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No</a:t>
            </a:r>
          </a:p>
          <a:p>
            <a:pPr marL="0" indent="0">
              <a:defRPr/>
            </a:pPr>
            <a:endParaRPr lang="en-US" dirty="0"/>
          </a:p>
          <a:p>
            <a:pPr marL="0" indent="0">
              <a:defRPr/>
            </a:pPr>
            <a:r>
              <a:rPr lang="en-US" b="1" dirty="0"/>
              <a:t>If your data changes frequently and a PROC SQL view is referenced multiple times within the same program, then the view might return different data to different steps within the same program.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91432" y="3021191"/>
            <a:ext cx="476250" cy="47625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New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DESCRIBE statement writes information about </a:t>
            </a:r>
            <a:br>
              <a:rPr lang="en-US" dirty="0"/>
            </a:br>
            <a:r>
              <a:rPr lang="en-US" dirty="0"/>
              <a:t>the table to the SAS log.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4653" y="1073864"/>
            <a:ext cx="6442469" cy="144911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266700" bIns="8890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proc sql;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describe table orion.birthmonths;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select * from orion.birthmonths;</a:t>
            </a:r>
          </a:p>
          <a:p>
            <a:pPr>
              <a:lnSpc>
                <a:spcPct val="85000"/>
              </a:lnSpc>
            </a:pPr>
            <a:r>
              <a:rPr lang="en-US" b="1" dirty="0">
                <a:latin typeface="Courier New"/>
              </a:rPr>
              <a:t>quit;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947000" y="6324600"/>
            <a:ext cx="98745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 lIns="88900" tIns="88900" rIns="88900" bIns="889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r>
              <a:rPr lang="en-US" sz="1600" b="1" dirty="0"/>
              <a:t>s107d01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653" y="3622346"/>
            <a:ext cx="6392776" cy="2641749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txBody>
          <a:bodyPr vert="horz" wrap="none" lIns="88900" tIns="88900" rIns="88900" bIns="88900" rtlCol="0">
            <a:spAutoFit/>
          </a:bodyPr>
          <a:lstStyle/>
          <a:p>
            <a:r>
              <a:rPr lang="en-US" sz="1600" b="1" dirty="0">
                <a:latin typeface="SAS Monospace"/>
              </a:rPr>
              <a:t>proc sql;</a:t>
            </a:r>
          </a:p>
          <a:p>
            <a:r>
              <a:rPr lang="en-US" sz="1600" b="1" dirty="0">
                <a:latin typeface="SAS Monospace"/>
              </a:rPr>
              <a:t>describe table orion.birthmonths;</a:t>
            </a:r>
          </a:p>
          <a:p>
            <a:r>
              <a:rPr lang="en-US" sz="1600" b="1" dirty="0">
                <a:solidFill>
                  <a:srgbClr val="0000FF"/>
                </a:solidFill>
                <a:latin typeface="SAS Monospace"/>
              </a:rPr>
              <a:t>NOTE: SQL table ORION.BIRTHMONTHS was created like:</a:t>
            </a:r>
          </a:p>
          <a:p>
            <a:endParaRPr lang="en-US" sz="1600" b="1" dirty="0">
              <a:latin typeface="SAS Monospace"/>
            </a:endParaRPr>
          </a:p>
          <a:p>
            <a:r>
              <a:rPr lang="en-US" sz="1600" b="1" dirty="0">
                <a:latin typeface="SAS Monospace"/>
              </a:rPr>
              <a:t>create table ORION.BIRTHMONTHS( bufsize=8192 )</a:t>
            </a:r>
          </a:p>
          <a:p>
            <a:r>
              <a:rPr lang="en-US" sz="1600" b="1" dirty="0">
                <a:latin typeface="SAS Monospace"/>
              </a:rPr>
              <a:t>  (</a:t>
            </a:r>
          </a:p>
          <a:p>
            <a:r>
              <a:rPr lang="en-US" sz="1600" b="1" dirty="0">
                <a:latin typeface="SAS Monospace"/>
              </a:rPr>
              <a:t>   Name char(40) format=$25.,</a:t>
            </a:r>
          </a:p>
          <a:p>
            <a:r>
              <a:rPr lang="en-US" sz="1600" b="1" dirty="0">
                <a:latin typeface="SAS Monospace"/>
              </a:rPr>
              <a:t>   City char(30) format=$25.,</a:t>
            </a:r>
          </a:p>
          <a:p>
            <a:r>
              <a:rPr lang="pt-BR" sz="1600" b="1" dirty="0">
                <a:latin typeface="SAS Monospace"/>
              </a:rPr>
              <a:t>   BirthMonth num format=3. label='Birth Month'</a:t>
            </a:r>
          </a:p>
          <a:p>
            <a:r>
              <a:rPr lang="en-US" sz="1600" b="1" dirty="0">
                <a:latin typeface="SAS Monospace"/>
              </a:rPr>
              <a:t>  );</a:t>
            </a:r>
          </a:p>
        </p:txBody>
      </p:sp>
      <p:sp>
        <p:nvSpPr>
          <p:cNvPr id="5" name="Rectangle 4"/>
          <p:cNvSpPr/>
          <p:nvPr>
            <p:custDataLst>
              <p:tags r:id="rId1"/>
            </p:custDataLst>
          </p:nvPr>
        </p:nvSpPr>
        <p:spPr bwMode="auto">
          <a:xfrm>
            <a:off x="793553" y="1473660"/>
            <a:ext cx="1460564" cy="310896"/>
          </a:xfrm>
          <a:prstGeom prst="rect">
            <a:avLst/>
          </a:prstGeom>
          <a:solidFill>
            <a:srgbClr val="99CCFF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88900" tIns="88900" rIns="88900" bIns="889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09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STYLEVERSION" val="2010JUL"/>
  <p:tag name="STANDARDSLIDESUPDATE" val="CDS_2012"/>
  <p:tag name="MMPROD_UIDATA" val="&lt;database version=&quot;9.0&quot;&gt;&lt;object type=&quot;1&quot; unique_id=&quot;10001&quot;&gt;&lt;object type=&quot;8&quot; unique_id=&quot;10002&quot;&gt;&lt;/object&gt;&lt;object type=&quot;2&quot; unique_id=&quot;10003&quot;&gt;&lt;object type=&quot;3&quot; unique_id=&quot;10174&quot;&gt;&lt;property id=&quot;20148&quot; value=&quot;5&quot;/&gt;&lt;property id=&quot;20300&quot; value=&quot;Slide 37 - &amp;quot;Objectives&amp;quot;&quot;/&gt;&lt;property id=&quot;20307&quot; value=&quot;539&quot;/&gt;&lt;/object&gt;&lt;object type=&quot;3&quot; unique_id=&quot;10176&quot;&gt;&lt;property id=&quot;20148&quot; value=&quot;5&quot;/&gt;&lt;property id=&quot;20300&quot; value=&quot;Slide 41 - &amp;quot;What Is a PROC SQL View?&amp;quot;&quot;/&gt;&lt;property id=&quot;20307&quot; value=&quot;541&quot;/&gt;&lt;/object&gt;&lt;object type=&quot;3&quot; unique_id=&quot;10177&quot;&gt;&lt;property id=&quot;20148&quot; value=&quot;5&quot;/&gt;&lt;property id=&quot;20300&quot; value=&quot;Slide 44 - &amp;quot;Location of a PROC SQL View&amp;quot;&quot;/&gt;&lt;property id=&quot;20307&quot; value=&quot;542&quot;/&gt;&lt;/object&gt;&lt;object type=&quot;3&quot; unique_id=&quot;10178&quot;&gt;&lt;property id=&quot;20148&quot; value=&quot;5&quot;/&gt;&lt;property id=&quot;20300&quot; value=&quot;Slide 38 - &amp;quot;Business Scenario&amp;quot;&quot;/&gt;&lt;property id=&quot;20307&quot; value=&quot;543&quot;/&gt;&lt;/object&gt;&lt;object type=&quot;3&quot; unique_id=&quot;10179&quot;&gt;&lt;property id=&quot;20148&quot; value=&quot;5&quot;/&gt;&lt;property id=&quot;20300&quot; value=&quot;Slide 39 - &amp;quot;Business Data&amp;quot;&quot;/&gt;&lt;property id=&quot;20307&quot; value=&quot;544&quot;/&gt;&lt;/object&gt;&lt;object type=&quot;3&quot; unique_id=&quot;10180&quot;&gt;&lt;property id=&quot;20148&quot; value=&quot;5&quot;/&gt;&lt;property id=&quot;20300&quot; value=&quot;Slide 42 - &amp;quot;Creating a PROC SQL View&amp;quot;&quot;/&gt;&lt;property id=&quot;20307&quot; value=&quot;545&quot;/&gt;&lt;/object&gt;&lt;object type=&quot;3&quot; unique_id=&quot;10181&quot;&gt;&lt;property id=&quot;20148&quot; value=&quot;5&quot;/&gt;&lt;property id=&quot;20300&quot; value=&quot;Slide 48 - &amp;quot;Using a View&amp;quot;&quot;/&gt;&lt;property id=&quot;20307&quot; value=&quot;546&quot;/&gt;&lt;/object&gt;&lt;object type=&quot;3&quot; unique_id=&quot;10182&quot;&gt;&lt;property id=&quot;20148&quot; value=&quot;5&quot;/&gt;&lt;property id=&quot;20300&quot; value=&quot;Slide 49 - &amp;quot;Using a View&amp;quot;&quot;/&gt;&lt;property id=&quot;20307&quot; value=&quot;547&quot;/&gt;&lt;/object&gt;&lt;object type=&quot;3&quot; unique_id=&quot;10185&quot;&gt;&lt;property id=&quot;20148&quot; value=&quot;5&quot;/&gt;&lt;property id=&quot;20300&quot; value=&quot;Slide 57 - &amp;quot;7.05 Quiz&amp;quot;&quot;/&gt;&lt;property id=&quot;20307&quot; value=&quot;550&quot;/&gt;&lt;/object&gt;&lt;object type=&quot;3&quot; unique_id=&quot;10187&quot;&gt;&lt;property id=&quot;20148&quot; value=&quot;5&quot;/&gt;&lt;property id=&quot;20300&quot; value=&quot;Slide 58 - &amp;quot;7.05 Quiz – Correct Answer&amp;quot;&quot;/&gt;&lt;property id=&quot;20307&quot; value=&quot;552&quot;/&gt;&lt;/object&gt;&lt;object type=&quot;3&quot; unique_id=&quot;10188&quot;&gt;&lt;property id=&quot;20148&quot; value=&quot;5&quot;/&gt;&lt;property id=&quot;20300&quot; value=&quot;Slide 59 - &amp;quot;7.05 Quiz – Correct Answer&amp;quot;&quot;/&gt;&lt;property id=&quot;20307&quot; value=&quot;553&quot;/&gt;&lt;/object&gt;&lt;object type=&quot;3&quot; unique_id=&quot;10189&quot;&gt;&lt;property id=&quot;20148&quot; value=&quot;5&quot;/&gt;&lt;property id=&quot;20300&quot; value=&quot;Slide 60 - &amp;quot;7.05 Quiz – Correct Answer&amp;quot;&quot;/&gt;&lt;property id=&quot;20307&quot; value=&quot;554&quot;/&gt;&lt;/object&gt;&lt;object type=&quot;3&quot; unique_id=&quot;10192&quot;&gt;&lt;property id=&quot;20148&quot; value=&quot;5&quot;/&gt;&lt;property id=&quot;20300&quot; value=&quot;Slide 61 - &amp;quot;7.06 Poll&amp;quot;&quot;/&gt;&lt;property id=&quot;20307&quot; value=&quot;557&quot;/&gt;&lt;/object&gt;&lt;object type=&quot;3&quot; unique_id=&quot;10240&quot;&gt;&lt;property id=&quot;20148&quot; value=&quot;5&quot;/&gt;&lt;property id=&quot;20300&quot; value=&quot;Slide 65 - &amp;quot;General Guidelines for Creating Views&amp;quot;&quot;/&gt;&lt;property id=&quot;20307&quot; value=&quot;607&quot;/&gt;&lt;/object&gt;&lt;object type=&quot;3&quot; unique_id=&quot;12141&quot;&gt;&lt;property id=&quot;20148&quot; value=&quot;5&quot;/&gt;&lt;property id=&quot;20300&quot; value=&quot;Slide 1 - &amp;quot;Chapter 7: Creating Tables and Views&amp;quot;&quot;/&gt;&lt;property id=&quot;20307&quot; value=&quot;776&quot;/&gt;&lt;/object&gt;&lt;object type=&quot;3&quot; unique_id=&quot;12142&quot;&gt;&lt;property id=&quot;20148&quot; value=&quot;5&quot;/&gt;&lt;property id=&quot;20300&quot; value=&quot;Slide 2 - &amp;quot;Chapter 7: Creating Tables and Views&amp;quot;&quot;/&gt;&lt;property id=&quot;20307&quot; value=&quot;778&quot;/&gt;&lt;/object&gt;&lt;object type=&quot;3&quot; unique_id=&quot;12143&quot;&gt;&lt;property id=&quot;20148&quot; value=&quot;5&quot;/&gt;&lt;property id=&quot;20300&quot; value=&quot;Slide 3 - &amp;quot;Objectives&amp;quot;&quot;/&gt;&lt;property id=&quot;20307&quot; value=&quot;617&quot;/&gt;&lt;/object&gt;&lt;object type=&quot;3&quot; unique_id=&quot;12144&quot;&gt;&lt;property id=&quot;20148&quot; value=&quot;5&quot;/&gt;&lt;property id=&quot;20300&quot; value=&quot;Slide 4 - &amp;quot;Creating a New Table&amp;quot;&quot;/&gt;&lt;property id=&quot;20307&quot; value=&quot;674&quot;/&gt;&lt;/object&gt;&lt;object type=&quot;3&quot; unique_id=&quot;12145&quot;&gt;&lt;property id=&quot;20148&quot; value=&quot;5&quot;/&gt;&lt;property id=&quot;20300&quot; value=&quot;Slide 5 - &amp;quot;Business Scenario: Method 1&amp;quot;&quot;/&gt;&lt;property id=&quot;20307&quot; value=&quot;673&quot;/&gt;&lt;/object&gt;&lt;object type=&quot;3&quot; unique_id=&quot;12146&quot;&gt;&lt;property id=&quot;20148&quot; value=&quot;5&quot;/&gt;&lt;property id=&quot;20300&quot; value=&quot;Slide 6 - &amp;quot;Business Data&amp;quot;&quot;/&gt;&lt;property id=&quot;20307&quot; value=&quot;650&quot;/&gt;&lt;/object&gt;&lt;object type=&quot;3&quot; unique_id=&quot;12147&quot;&gt;&lt;property id=&quot;20148&quot; value=&quot;5&quot;/&gt;&lt;property id=&quot;20300&quot; value=&quot;Slide 7 - &amp;quot;Creating a Table: Method 1&amp;quot;&quot;/&gt;&lt;property id=&quot;20307&quot; value=&quot;754&quot;/&gt;&lt;/object&gt;&lt;object type=&quot;3&quot; unique_id=&quot;12148&quot;&gt;&lt;property id=&quot;20148&quot; value=&quot;5&quot;/&gt;&lt;property id=&quot;20300&quot; value=&quot;Slide 8 - &amp;quot;Viewing the Log&amp;quot;&quot;/&gt;&lt;property id=&quot;20307&quot; value=&quot;652&quot;/&gt;&lt;/object&gt;&lt;object type=&quot;3&quot; unique_id=&quot;12149&quot;&gt;&lt;property id=&quot;20148&quot; value=&quot;5&quot;/&gt;&lt;property id=&quot;20300&quot; value=&quot;Slide 9 - &amp;quot;Verifying the New Table&amp;quot;&quot;/&gt;&lt;property id=&quot;20307&quot; value=&quot;654&quot;/&gt;&lt;/object&gt;&lt;object type=&quot;3&quot; unique_id=&quot;12150&quot;&gt;&lt;property id=&quot;20148&quot; value=&quot;5&quot;/&gt;&lt;property id=&quot;20300&quot; value=&quot;Slide 10 - &amp;quot;Verifying the New Table&amp;quot;&quot;/&gt;&lt;property id=&quot;20307&quot; value=&quot;755&quot;/&gt;&lt;/object&gt;&lt;object type=&quot;3&quot; unique_id=&quot;12153&quot;&gt;&lt;property id=&quot;20148&quot; value=&quot;5&quot;/&gt;&lt;property id=&quot;20300&quot; value=&quot;Slide 13 - &amp;quot;Business Scenario: Method 2&amp;quot;&quot;/&gt;&lt;property id=&quot;20307&quot; value=&quot;657&quot;/&gt;&lt;/object&gt;&lt;object type=&quot;3&quot; unique_id=&quot;12154&quot;&gt;&lt;property id=&quot;20148&quot; value=&quot;5&quot;/&gt;&lt;property id=&quot;20300&quot; value=&quot;Slide 14 - &amp;quot;Creating a Table: Method 2&amp;quot;&quot;/&gt;&lt;property id=&quot;20307&quot; value=&quot;658&quot;/&gt;&lt;/object&gt;&lt;object type=&quot;3&quot; unique_id=&quot;12155&quot;&gt;&lt;property id=&quot;20148&quot; value=&quot;5&quot;/&gt;&lt;property id=&quot;20300&quot; value=&quot;Slide 15 - &amp;quot;Business Scenario: Method 3&amp;quot;&quot;/&gt;&lt;property id=&quot;20307&quot; value=&quot;675&quot;/&gt;&lt;/object&gt;&lt;object type=&quot;3&quot; unique_id=&quot;12156&quot;&gt;&lt;property id=&quot;20148&quot; value=&quot;5&quot;/&gt;&lt;property id=&quot;20300&quot; value=&quot;Slide 16 - &amp;quot;Creating a Table: Method 3&amp;quot;&quot;/&gt;&lt;property id=&quot;20307&quot; value=&quot;619&quot;/&gt;&lt;/object&gt;&lt;object type=&quot;3&quot; unique_id=&quot;12157&quot;&gt;&lt;property id=&quot;20148&quot; value=&quot;5&quot;/&gt;&lt;property id=&quot;20300&quot; value=&quot;Slide 17 - &amp;quot;Viewing the Log&amp;quot;&quot;/&gt;&lt;property id=&quot;20307&quot; value=&quot;663&quot;/&gt;&lt;/object&gt;&lt;object type=&quot;3&quot; unique_id=&quot;12158&quot;&gt;&lt;property id=&quot;20148&quot; value=&quot;5&quot;/&gt;&lt;property id=&quot;20300&quot; value=&quot;Slide 18 - &amp;quot;Defining Columns &amp;quot;&quot;/&gt;&lt;property id=&quot;20307&quot; value=&quot;621&quot;/&gt;&lt;/object&gt;&lt;object type=&quot;3&quot; unique_id=&quot;12159&quot;&gt;&lt;property id=&quot;20148&quot; value=&quot;5&quot;/&gt;&lt;property id=&quot;20300&quot; value=&quot;Slide 19 - &amp;quot;Setup for the Poll&amp;quot;&quot;/&gt;&lt;property id=&quot;20307&quot; value=&quot;624&quot;/&gt;&lt;/object&gt;&lt;object type=&quot;3&quot; unique_id=&quot;12160&quot;&gt;&lt;property id=&quot;20148&quot; value=&quot;5&quot;/&gt;&lt;property id=&quot;20300&quot; value=&quot;Slide 20 - &amp;quot;7.02 Multiple Choice Poll&amp;quot;&quot;/&gt;&lt;property id=&quot;20307&quot; value=&quot;625&quot;/&gt;&lt;/object&gt;&lt;object type=&quot;3&quot; unique_id=&quot;12161&quot;&gt;&lt;property id=&quot;20148&quot; value=&quot;5&quot;/&gt;&lt;property id=&quot;20300&quot; value=&quot;Slide 21 - &amp;quot;7.02 Multiple Choice Poll – Correct Answer&amp;quot;&quot;/&gt;&lt;property id=&quot;20307&quot; value=&quot;626&quot;/&gt;&lt;/object&gt;&lt;object type=&quot;3&quot; unique_id=&quot;12162&quot;&gt;&lt;property id=&quot;20148&quot; value=&quot;5&quot;/&gt;&lt;property id=&quot;20300&quot; value=&quot;Slide 22 - &amp;quot;Creating Tables with PROC SQL: Job Aid&amp;quot;&quot;/&gt;&lt;property id=&quot;20307&quot; value=&quot;618&quot;/&gt;&lt;/object&gt;&lt;object type=&quot;3&quot; unique_id=&quot;12163&quot;&gt;&lt;property id=&quot;20148&quot; value=&quot;5&quot;/&gt;&lt;property id=&quot;20300&quot; value=&quot;Slide 23&quot;/&gt;&lt;property id=&quot;20307&quot; value=&quot;767&quot;/&gt;&lt;/object&gt;&lt;object type=&quot;3&quot; unique_id=&quot;12164&quot;&gt;&lt;property id=&quot;20148&quot; value=&quot;5&quot;/&gt;&lt;property id=&quot;20300&quot; value=&quot;Slide 24 - &amp;quot;Loading the Data&amp;quot;&quot;/&gt;&lt;property id=&quot;20307&quot; value=&quot;664&quot;/&gt;&lt;/object&gt;&lt;object type=&quot;3&quot; unique_id=&quot;12165&quot;&gt;&lt;property id=&quot;20148&quot; value=&quot;5&quot;/&gt;&lt;property id=&quot;20300&quot; value=&quot;Slide 25 - &amp;quot;Adding Data to a Table&amp;quot;&quot;/&gt;&lt;property id=&quot;20307&quot; value=&quot;635&quot;/&gt;&lt;/object&gt;&lt;object type=&quot;3&quot; unique_id=&quot;12166&quot;&gt;&lt;property id=&quot;20148&quot; value=&quot;5&quot;/&gt;&lt;property id=&quot;20300&quot; value=&quot;Slide 26 - &amp;quot;Method A: Adding Data with a SET Clause&amp;quot;&quot;/&gt;&lt;property id=&quot;20307&quot; value=&quot;636&quot;/&gt;&lt;/object&gt;&lt;object type=&quot;3&quot; unique_id=&quot;12167&quot;&gt;&lt;property id=&quot;20148&quot; value=&quot;5&quot;/&gt;&lt;property id=&quot;20300&quot; value=&quot;Slide 27 - &amp;quot;Method B: Adding Data with a VALUES Clause&amp;quot;&quot;/&gt;&lt;property id=&quot;20307&quot; value=&quot;637&quot;/&gt;&lt;/object&gt;&lt;object type=&quot;3&quot; unique_id=&quot;12168&quot;&gt;&lt;property id=&quot;20148&quot; value=&quot;5&quot;/&gt;&lt;property id=&quot;20300&quot; value=&quot;Slide 28 - &amp;quot;Method B: Adding Data with a VALUES Clause&amp;quot;&quot;/&gt;&lt;property id=&quot;20307&quot; value=&quot;638&quot;/&gt;&lt;/object&gt;&lt;object type=&quot;3&quot; unique_id=&quot;12169&quot;&gt;&lt;property id=&quot;20148&quot; value=&quot;5&quot;/&gt;&lt;property id=&quot;20300&quot; value=&quot;Slide 29 - &amp;quot;Method C: Adding Data with a Query&amp;quot;&quot;/&gt;&lt;property id=&quot;20307&quot; value=&quot;641&quot;/&gt;&lt;/object&gt;&lt;object type=&quot;3&quot; unique_id=&quot;12170&quot;&gt;&lt;property id=&quot;20148&quot; value=&quot;5&quot;/&gt;&lt;property id=&quot;20300&quot; value=&quot;Slide 30 - &amp;quot;7.03 Quiz&amp;quot;&quot;/&gt;&lt;property id=&quot;20307&quot; value=&quot;642&quot;/&gt;&lt;/object&gt;&lt;object type=&quot;3&quot; unique_id=&quot;12171&quot;&gt;&lt;property id=&quot;20148&quot; value=&quot;5&quot;/&gt;&lt;property id=&quot;20300&quot; value=&quot;Slide 31 - &amp;quot;7.03 Quiz – Correct Answer&amp;quot;&quot;/&gt;&lt;property id=&quot;20307&quot; value=&quot;645&quot;/&gt;&lt;/object&gt;&lt;object type=&quot;3&quot; unique_id=&quot;12172&quot;&gt;&lt;property id=&quot;20148&quot; value=&quot;5&quot;/&gt;&lt;property id=&quot;20300&quot; value=&quot;Slide 32 - &amp;quot;7.03 Quiz – Correct Answer&amp;quot;&quot;/&gt;&lt;property id=&quot;20307&quot; value=&quot;671&quot;/&gt;&lt;/object&gt;&lt;object type=&quot;3&quot; unique_id=&quot;12173&quot;&gt;&lt;property id=&quot;20148&quot; value=&quot;5&quot;/&gt;&lt;property id=&quot;20300&quot; value=&quot;Slide 33 - &amp;quot;7.03 Quiz – Correct Answer&amp;quot;&quot;/&gt;&lt;property id=&quot;20307&quot; value=&quot;670&quot;/&gt;&lt;/object&gt;&lt;object type=&quot;3&quot; unique_id=&quot;12174&quot;&gt;&lt;property id=&quot;20148&quot; value=&quot;5&quot;/&gt;&lt;property id=&quot;20300&quot; value=&quot;Slide 34&quot;/&gt;&lt;property id=&quot;20307&quot; value=&quot;768&quot;/&gt;&lt;/object&gt;&lt;object type=&quot;3&quot; unique_id=&quot;12175&quot;&gt;&lt;property id=&quot;20148&quot; value=&quot;5&quot;/&gt;&lt;property id=&quot;20300&quot; value=&quot;Slide 35 - &amp;quot;Exercise&amp;quot;&quot;/&gt;&lt;property id=&quot;20307&quot; value=&quot;769&quot;/&gt;&lt;/object&gt;&lt;object type=&quot;3&quot; unique_id=&quot;12176&quot;&gt;&lt;property id=&quot;20148&quot; value=&quot;5&quot;/&gt;&lt;property id=&quot;20300&quot; value=&quot;Slide 36 - &amp;quot;Chapter 7: Creating Tables and Views&amp;quot;&quot;/&gt;&lt;property id=&quot;20307&quot; value=&quot;779&quot;/&gt;&lt;/object&gt;&lt;object type=&quot;3&quot; unique_id=&quot;12177&quot;&gt;&lt;property id=&quot;20148&quot; value=&quot;5&quot;/&gt;&lt;property id=&quot;20300&quot; value=&quot;Slide 40 - &amp;quot;Considerations&amp;quot;&quot;/&gt;&lt;property id=&quot;20307&quot; value=&quot;676&quot;/&gt;&lt;/object&gt;&lt;object type=&quot;3&quot; unique_id=&quot;12178&quot;&gt;&lt;property id=&quot;20148&quot; value=&quot;5&quot;/&gt;&lt;property id=&quot;20300&quot; value=&quot;Slide 43 - &amp;quot;View the Log&amp;quot;&quot;/&gt;&lt;property id=&quot;20307&quot; value=&quot;681&quot;/&gt;&lt;/object&gt;&lt;object type=&quot;3&quot; unique_id=&quot;12179&quot;&gt;&lt;property id=&quot;20148&quot; value=&quot;5&quot;/&gt;&lt;property id=&quot;20300&quot; value=&quot;Slide 45 - &amp;quot;Location of the Source Tables: ANSI &amp;quot;&quot;/&gt;&lt;property id=&quot;20307&quot; value=&quot;751&quot;/&gt;&lt;/object&gt;&lt;object type=&quot;3&quot; unique_id=&quot;12183&quot;&gt;&lt;property id=&quot;20148&quot; value=&quot;5&quot;/&gt;&lt;property id=&quot;20300&quot; value=&quot;Slide 50 - &amp;quot;Business Scenario&amp;quot;&quot;/&gt;&lt;property id=&quot;20307&quot; value=&quot;685&quot;/&gt;&lt;/object&gt;&lt;object type=&quot;3&quot; unique_id=&quot;12184&quot;&gt;&lt;property id=&quot;20148&quot; value=&quot;5&quot;/&gt;&lt;property id=&quot;20300&quot; value=&quot;Slide 51 - &amp;quot;Exploring the Problem&amp;quot;&quot;/&gt;&lt;property id=&quot;20307&quot; value=&quot;686&quot;/&gt;&lt;/object&gt;&lt;object type=&quot;3&quot; unique_id=&quot;12185&quot;&gt;&lt;property id=&quot;20148&quot; value=&quot;5&quot;/&gt;&lt;property id=&quot;20300&quot; value=&quot;Slide 52 - &amp;quot;Viewing the Log&amp;quot;&quot;/&gt;&lt;property id=&quot;20307&quot; value=&quot;687&quot;/&gt;&lt;/object&gt;&lt;object type=&quot;3&quot; unique_id=&quot;12186&quot;&gt;&lt;property id=&quot;20148&quot; value=&quot;5&quot;/&gt;&lt;property id=&quot;20300&quot; value=&quot;Slide 53 - &amp;quot;Considerations&amp;quot;&quot;/&gt;&lt;property id=&quot;20307&quot; value=&quot;688&quot;/&gt;&lt;/object&gt;&lt;object type=&quot;3&quot; unique_id=&quot;12187&quot;&gt;&lt;property id=&quot;20148&quot; value=&quot;5&quot;/&gt;&lt;property id=&quot;20300&quot; value=&quot;Slide 54 - &amp;quot;Making a View Portable&amp;quot;&quot;/&gt;&lt;property id=&quot;20307&quot; value=&quot;689&quot;/&gt;&lt;/object&gt;&lt;object type=&quot;3&quot; unique_id=&quot;12188&quot;&gt;&lt;property id=&quot;20148&quot; value=&quot;5&quot;/&gt;&lt;property id=&quot;20300&quot; value=&quot;Slide 55 - &amp;quot;Validating the View&amp;quot;&quot;/&gt;&lt;property id=&quot;20307&quot; value=&quot;753&quot;/&gt;&lt;/object&gt;&lt;object type=&quot;3&quot; unique_id=&quot;12189&quot;&gt;&lt;property id=&quot;20148&quot; value=&quot;5&quot;/&gt;&lt;property id=&quot;20300&quot; value=&quot;Slide 56 - &amp;quot;Two-Level Table Names in Permanent Views&amp;quot;&quot;/&gt;&lt;property id=&quot;20307&quot; value=&quot;690&quot;/&gt;&lt;/object&gt;&lt;object type=&quot;3&quot; unique_id=&quot;12190&quot;&gt;&lt;property id=&quot;20148&quot; value=&quot;5&quot;/&gt;&lt;property id=&quot;20300&quot; value=&quot;Slide 62 - &amp;quot;7.06 Poll – Correct Answer&amp;quot;&quot;/&gt;&lt;property id=&quot;20307&quot; value=&quot;729&quot;/&gt;&lt;/object&gt;&lt;object type=&quot;3&quot; unique_id=&quot;12191&quot;&gt;&lt;property id=&quot;20148&quot; value=&quot;5&quot;/&gt;&lt;property id=&quot;20300&quot; value=&quot;Slide 63 - &amp;quot;Views: Advantages&amp;quot;&quot;/&gt;&lt;property id=&quot;20307&quot; value=&quot;730&quot;/&gt;&lt;/object&gt;&lt;object type=&quot;3&quot; unique_id=&quot;12192&quot;&gt;&lt;property id=&quot;20148&quot; value=&quot;5&quot;/&gt;&lt;property id=&quot;20300&quot; value=&quot;Slide 64 - &amp;quot;Views: Disadvantages&amp;quot;&quot;/&gt;&lt;property id=&quot;20307&quot; value=&quot;731&quot;/&gt;&lt;/object&gt;&lt;object type=&quot;3&quot; unique_id=&quot;12193&quot;&gt;&lt;property id=&quot;20148&quot; value=&quot;5&quot;/&gt;&lt;property id=&quot;20300&quot; value=&quot;Slide 66&quot;/&gt;&lt;property id=&quot;20307&quot; value=&quot;770&quot;/&gt;&lt;/object&gt;&lt;object type=&quot;3&quot; unique_id=&quot;12194&quot;&gt;&lt;property id=&quot;20148&quot; value=&quot;5&quot;/&gt;&lt;property id=&quot;20300&quot; value=&quot;Slide 67 - &amp;quot;Exercise&amp;quot;&quot;/&gt;&lt;property id=&quot;20307&quot; value=&quot;771&quot;/&gt;&lt;/object&gt;&lt;object type=&quot;3&quot; unique_id=&quot;12195&quot;&gt;&lt;property id=&quot;20148&quot; value=&quot;5&quot;/&gt;&lt;property id=&quot;20300&quot; value=&quot;Slide 68&quot;/&gt;&lt;property id=&quot;20307&quot; value=&quot;775&quot;/&gt;&lt;/object&gt;&lt;object type=&quot;3&quot; unique_id=&quot;12196&quot;&gt;&lt;property id=&quot;20148&quot; value=&quot;5&quot;/&gt;&lt;property id=&quot;20300&quot; value=&quot;Slide 69&quot;/&gt;&lt;property id=&quot;20307&quot; value=&quot;780&quot;/&gt;&lt;/object&gt;&lt;object type=&quot;3&quot; unique_id=&quot;12197&quot;&gt;&lt;property id=&quot;20148&quot; value=&quot;5&quot;/&gt;&lt;property id=&quot;20300&quot; value=&quot;Slide 70&quot;/&gt;&lt;property id=&quot;20307&quot; value=&quot;781&quot;/&gt;&lt;/object&gt;&lt;object type=&quot;3&quot; unique_id=&quot;12198&quot;&gt;&lt;property id=&quot;20148&quot; value=&quot;5&quot;/&gt;&lt;property id=&quot;20300&quot; value=&quot;Slide 71&quot;/&gt;&lt;property id=&quot;20307&quot; value=&quot;782&quot;/&gt;&lt;/object&gt;&lt;object type=&quot;3&quot; unique_id=&quot;12199&quot;&gt;&lt;property id=&quot;20148&quot; value=&quot;5&quot;/&gt;&lt;property id=&quot;20300&quot; value=&quot;Slide 72&quot;/&gt;&lt;property id=&quot;20307&quot; value=&quot;798&quot;/&gt;&lt;/object&gt;&lt;object type=&quot;3&quot; unique_id=&quot;12200&quot;&gt;&lt;property id=&quot;20148&quot; value=&quot;5&quot;/&gt;&lt;property id=&quot;20300&quot; value=&quot;Slide 73&quot;/&gt;&lt;property id=&quot;20307&quot; value=&quot;784&quot;/&gt;&lt;/object&gt;&lt;object type=&quot;3&quot; unique_id=&quot;12201&quot;&gt;&lt;property id=&quot;20148&quot; value=&quot;5&quot;/&gt;&lt;property id=&quot;20300&quot; value=&quot;Slide 74&quot;/&gt;&lt;property id=&quot;20307&quot; value=&quot;785&quot;/&gt;&lt;/object&gt;&lt;object type=&quot;3&quot; unique_id=&quot;12202&quot;&gt;&lt;property id=&quot;20148&quot; value=&quot;5&quot;/&gt;&lt;property id=&quot;20300&quot; value=&quot;Slide 75&quot;/&gt;&lt;property id=&quot;20307&quot; value=&quot;786&quot;/&gt;&lt;/object&gt;&lt;object type=&quot;3&quot; unique_id=&quot;12203&quot;&gt;&lt;property id=&quot;20148&quot; value=&quot;5&quot;/&gt;&lt;property id=&quot;20300&quot; value=&quot;Slide 76&quot;/&gt;&lt;property id=&quot;20307&quot; value=&quot;787&quot;/&gt;&lt;/object&gt;&lt;object type=&quot;3&quot; unique_id=&quot;12204&quot;&gt;&lt;property id=&quot;20148&quot; value=&quot;5&quot;/&gt;&lt;property id=&quot;20300&quot; value=&quot;Slide 77&quot;/&gt;&lt;property id=&quot;20307&quot; value=&quot;788&quot;/&gt;&lt;/object&gt;&lt;object type=&quot;3&quot; unique_id=&quot;12205&quot;&gt;&lt;property id=&quot;20148&quot; value=&quot;5&quot;/&gt;&lt;property id=&quot;20300&quot; value=&quot;Slide 78&quot;/&gt;&lt;property id=&quot;20307&quot; value=&quot;789&quot;/&gt;&lt;/object&gt;&lt;object type=&quot;3&quot; unique_id=&quot;12206&quot;&gt;&lt;property id=&quot;20148&quot; value=&quot;5&quot;/&gt;&lt;property id=&quot;20300&quot; value=&quot;Slide 79&quot;/&gt;&lt;property id=&quot;20307&quot; value=&quot;790&quot;/&gt;&lt;/object&gt;&lt;object type=&quot;3&quot; unique_id=&quot;12207&quot;&gt;&lt;property id=&quot;20148&quot; value=&quot;5&quot;/&gt;&lt;property id=&quot;20300&quot; value=&quot;Slide 80&quot;/&gt;&lt;property id=&quot;20307&quot; value=&quot;791&quot;/&gt;&lt;/object&gt;&lt;object type=&quot;3&quot; unique_id=&quot;12208&quot;&gt;&lt;property id=&quot;20148&quot; value=&quot;5&quot;/&gt;&lt;property id=&quot;20300&quot; value=&quot;Slide 81&quot;/&gt;&lt;property id=&quot;20307&quot; value=&quot;792&quot;/&gt;&lt;/object&gt;&lt;object type=&quot;3&quot; unique_id=&quot;12209&quot;&gt;&lt;property id=&quot;20148&quot; value=&quot;5&quot;/&gt;&lt;property id=&quot;20300&quot; value=&quot;Slide 82&quot;/&gt;&lt;property id=&quot;20307&quot; value=&quot;793&quot;/&gt;&lt;/object&gt;&lt;object type=&quot;3&quot; unique_id=&quot;12210&quot;&gt;&lt;property id=&quot;20148&quot; value=&quot;5&quot;/&gt;&lt;property id=&quot;20300&quot; value=&quot;Slide 83&quot;/&gt;&lt;property id=&quot;20307&quot; value=&quot;794&quot;/&gt;&lt;/object&gt;&lt;object type=&quot;3&quot; unique_id=&quot;12211&quot;&gt;&lt;property id=&quot;20148&quot; value=&quot;5&quot;/&gt;&lt;property id=&quot;20300&quot; value=&quot;Slide 84&quot;/&gt;&lt;property id=&quot;20307&quot; value=&quot;795&quot;/&gt;&lt;/object&gt;&lt;object type=&quot;3&quot; unique_id=&quot;12212&quot;&gt;&lt;property id=&quot;20148&quot; value=&quot;5&quot;/&gt;&lt;property id=&quot;20300&quot; value=&quot;Slide 85&quot;/&gt;&lt;property id=&quot;20307&quot; value=&quot;796&quot;/&gt;&lt;/object&gt;&lt;object type=&quot;3&quot; unique_id=&quot;12213&quot;&gt;&lt;property id=&quot;20148&quot; value=&quot;5&quot;/&gt;&lt;property id=&quot;20300&quot; value=&quot;Slide 86&quot;/&gt;&lt;property id=&quot;20307&quot; value=&quot;797&quot;/&gt;&lt;/object&gt;&lt;object type=&quot;3&quot; unique_id=&quot;12214&quot;&gt;&lt;property id=&quot;20148&quot; value=&quot;5&quot;/&gt;&lt;property id=&quot;20300&quot; value=&quot;Slide 11 - &amp;quot;7.01 Short Answer Poll&amp;quot;&quot;/&gt;&lt;property id=&quot;20307&quot; value=&quot;799&quot;/&gt;&lt;/object&gt;&lt;object type=&quot;3&quot; unique_id=&quot;12215&quot;&gt;&lt;property id=&quot;20148&quot; value=&quot;5&quot;/&gt;&lt;property id=&quot;20300&quot; value=&quot;Slide 12 - &amp;quot;7.01 Short Answer Poll – Correct Answer&amp;quot;&quot;/&gt;&lt;property id=&quot;20307&quot; value=&quot;800&quot;/&gt;&lt;/object&gt;&lt;object type=&quot;3&quot; unique_id=&quot;12216&quot;&gt;&lt;property id=&quot;20148&quot; value=&quot;5&quot;/&gt;&lt;property id=&quot;20300&quot; value=&quot;Slide 46 - &amp;quot;7.04 Short Answer Poll&amp;quot;&quot;/&gt;&lt;property id=&quot;20307&quot; value=&quot;801&quot;/&gt;&lt;/object&gt;&lt;object type=&quot;3&quot; unique_id=&quot;12217&quot;&gt;&lt;property id=&quot;20148&quot; value=&quot;5&quot;/&gt;&lt;property id=&quot;20300&quot; value=&quot;Slide 47 - &amp;quot;7.04 Short Answer Poll – Correct Answer&amp;quot;&quot;/&gt;&lt;property id=&quot;20307&quot; value=&quot;802&quot;/&gt;&lt;/object&gt;&lt;/object&gt;&lt;/object&gt;&lt;/database&gt;"/>
  <p:tag name="CHAPTERNUMBER" val="7"/>
  <p:tag name="SECTIONLABEL" val="Section"/>
  <p:tag name="APPENDIXLABEL" val="Appendix"/>
  <p:tag name="APPENDIXSTART" val="31"/>
  <p:tag name="NOTESTAGS" val=""/>
  <p:tag name="CHAPTERTITLE" val="Creating Tables and Views"/>
  <p:tag name="CHAPTERHEADING" val="Chapter 7"/>
  <p:tag name="CHAPTERLABEL" val="Chapter"/>
  <p:tag name="PPTADDIN" val="C:\Program Files (x86)\PowerServ2\Templates\CDSPptAddin_2015.ppa"/>
  <p:tag name="PPTOBJECTDEFINITION" val="CDS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Setu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ITLE" val="Title Organizer"/>
  <p:tag name="SHAPETABLE" val="Group Organizer"/>
  <p:tag name="HIGHLIGHT_STYLE" val="CORPORATE_2012"/>
  <p:tag name="HIGHLIGHT_COLOR" val="16777215"/>
  <p:tag name="HIGHLIGHT_FONT_SIZE" val="24"/>
  <p:tag name="HIGHLIGHT_FONT_COLOR" val="12611584"/>
  <p:tag name="SECTIONCOUNT" val="2"/>
  <p:tag name="SECTIONNUMBER" val="0"/>
  <p:tag name="SLIDETYPE" val="Organiz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_STYLE" val="CORPORATE_2012"/>
  <p:tag name="HIGHLIGHT_COLOR" val="16777215"/>
  <p:tag name="HIGHLIGHT_FONT_SIZE" val="24"/>
  <p:tag name="HIGHLIGHT_FONT_COLOR" val="12611584"/>
  <p:tag name="SECTIONCOUNT" val="2"/>
  <p:tag name="SECTIONNUMBER" val="0"/>
  <p:tag name="SHAPETABLE" val="Group Organizer"/>
  <p:tag name="SLIDETYPE" val="Organiz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_STYLE" val="CORPORATE_2012"/>
  <p:tag name="HIGHLIGHT_COLOR" val="16777215"/>
  <p:tag name="HIGHLIGHT_FONT_SIZE" val="24"/>
  <p:tag name="HIGHLIGHT_FONT_COLOR" val="12611584"/>
  <p:tag name="SECTIONCOUNT" val="2"/>
  <p:tag name="SECTIONNUMBER" val="0"/>
  <p:tag name="SHAPETABLE" val="Group Organizer"/>
  <p:tag name="SLIDETYPE" val="Organiz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ACEWARE-AUD-PRESENTER-NOTES" val="m07p3.sa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ShortAnsw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ShortAnsw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uiz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YesN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YesNo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Q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ChapterRevie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ShortAnsw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ShortAnsw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EOC"/>
</p:tagLst>
</file>

<file path=ppt/theme/theme1.xml><?xml version="1.0" encoding="utf-8"?>
<a:theme xmlns:a="http://schemas.openxmlformats.org/drawingml/2006/main" name="SAS2010">
  <a:themeElements>
    <a:clrScheme name="CDS_2006">
      <a:dk1>
        <a:srgbClr val="000000"/>
      </a:dk1>
      <a:lt1>
        <a:srgbClr val="FFF2BE"/>
      </a:lt1>
      <a:dk2>
        <a:srgbClr val="003399"/>
      </a:dk2>
      <a:lt2>
        <a:srgbClr val="808080"/>
      </a:lt2>
      <a:accent1>
        <a:srgbClr val="CC9700"/>
      </a:accent1>
      <a:accent2>
        <a:srgbClr val="FFCC00"/>
      </a:accent2>
      <a:accent3>
        <a:srgbClr val="FFF7DB"/>
      </a:accent3>
      <a:accent4>
        <a:srgbClr val="000000"/>
      </a:accent4>
      <a:accent5>
        <a:srgbClr val="E2C9AA"/>
      </a:accent5>
      <a:accent6>
        <a:srgbClr val="E7B900"/>
      </a:accent6>
      <a:hlink>
        <a:srgbClr val="003366"/>
      </a:hlink>
      <a:folHlink>
        <a:srgbClr val="666699"/>
      </a:folHlink>
    </a:clrScheme>
    <a:fontScheme name="SAS_Presentation_Template_External_Audiences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381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8900" tIns="88900" rIns="88900" bIns="88900" numCol="1" rtlCol="0" anchor="ctr" anchorCtr="0" compatLnSpc="1">
        <a:prstTxWarp prst="textNoShape">
          <a:avLst/>
        </a:prstTxWarp>
        <a:noAutofit/>
      </a:bodyPr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b">
        <a:spAutoFit/>
      </a:bodyPr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>
    <a:extraClrScheme>
      <a:clrScheme name="SAS2010 1">
        <a:dk1>
          <a:srgbClr val="000000"/>
        </a:dk1>
        <a:lt1>
          <a:srgbClr val="FFFFFF"/>
        </a:lt1>
        <a:dk2>
          <a:srgbClr val="282828"/>
        </a:dk2>
        <a:lt2>
          <a:srgbClr val="808080"/>
        </a:lt2>
        <a:accent1>
          <a:srgbClr val="007DC3"/>
        </a:accent1>
        <a:accent2>
          <a:srgbClr val="00539B"/>
        </a:accent2>
        <a:accent3>
          <a:srgbClr val="FFFFFF"/>
        </a:accent3>
        <a:accent4>
          <a:srgbClr val="000000"/>
        </a:accent4>
        <a:accent5>
          <a:srgbClr val="AABFDE"/>
        </a:accent5>
        <a:accent6>
          <a:srgbClr val="004A8C"/>
        </a:accent6>
        <a:hlink>
          <a:srgbClr val="007DC3"/>
        </a:hlink>
        <a:folHlink>
          <a:srgbClr val="BCBC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CDS_4x3_2012</Template>
  <TotalTime>20286</TotalTime>
  <Words>5789</Words>
  <Application>Microsoft Office PowerPoint</Application>
  <PresentationFormat>On-screen Show (4:3)</PresentationFormat>
  <Paragraphs>1120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MS PGothic</vt:lpstr>
      <vt:lpstr>Monotype Sorts</vt:lpstr>
      <vt:lpstr>Times New Roman</vt:lpstr>
      <vt:lpstr>Wingdings</vt:lpstr>
      <vt:lpstr>SAS Monospace</vt:lpstr>
      <vt:lpstr>Arial Narrow</vt:lpstr>
      <vt:lpstr>Courier New</vt:lpstr>
      <vt:lpstr>Arial</vt:lpstr>
      <vt:lpstr>MS PGothic</vt:lpstr>
      <vt:lpstr>SAS2010</vt:lpstr>
      <vt:lpstr>Chapter 7: Creating Tables and Views</vt:lpstr>
      <vt:lpstr>Chapter 7: Creating Tables and Views</vt:lpstr>
      <vt:lpstr>Objectives</vt:lpstr>
      <vt:lpstr>Creating a New Table</vt:lpstr>
      <vt:lpstr>Business Scenario: Method 1</vt:lpstr>
      <vt:lpstr>Business Data</vt:lpstr>
      <vt:lpstr>Creating a Table: Method 1</vt:lpstr>
      <vt:lpstr>Viewing the Log</vt:lpstr>
      <vt:lpstr>Verifying the New Table</vt:lpstr>
      <vt:lpstr>Verifying the New Table</vt:lpstr>
      <vt:lpstr>7.01 Short Answer Poll</vt:lpstr>
      <vt:lpstr>7.01 Short Answer Poll – Correct Answer</vt:lpstr>
      <vt:lpstr>Business Scenario: Method 2</vt:lpstr>
      <vt:lpstr>Creating a Table: Method 2</vt:lpstr>
      <vt:lpstr>Business Scenario: Method 3</vt:lpstr>
      <vt:lpstr>Creating a Table: Method 3</vt:lpstr>
      <vt:lpstr>Viewing the Log</vt:lpstr>
      <vt:lpstr>Defining Columns </vt:lpstr>
      <vt:lpstr>Setup for the Poll</vt:lpstr>
      <vt:lpstr>7.02 Multiple Choice Poll</vt:lpstr>
      <vt:lpstr>7.02 Multiple Choice Poll – Correct Answer</vt:lpstr>
      <vt:lpstr>Creating Tables with PROC SQL: Job Aid</vt:lpstr>
      <vt:lpstr>PowerPoint Presentation</vt:lpstr>
      <vt:lpstr>Loading the Data</vt:lpstr>
      <vt:lpstr>Adding Data to a Table</vt:lpstr>
      <vt:lpstr>Method A: Adding Data with a SET Clause</vt:lpstr>
      <vt:lpstr>Method B: Adding Data with a VALUES Clause</vt:lpstr>
      <vt:lpstr>Method B: Adding Data with a VALUES Clause</vt:lpstr>
      <vt:lpstr>Method C: Adding Data with a Query</vt:lpstr>
      <vt:lpstr>7.03 Quiz</vt:lpstr>
      <vt:lpstr>7.03 Quiz – Correct Answer</vt:lpstr>
      <vt:lpstr>7.03 Quiz – Correct Answer</vt:lpstr>
      <vt:lpstr>7.03 Quiz – Correct Answer</vt:lpstr>
      <vt:lpstr>PowerPoint Presentation</vt:lpstr>
      <vt:lpstr>Chapter 7: Creating Tables and Views</vt:lpstr>
      <vt:lpstr>Objectives</vt:lpstr>
      <vt:lpstr>Business Scenario</vt:lpstr>
      <vt:lpstr>Business Data</vt:lpstr>
      <vt:lpstr>Considerations</vt:lpstr>
      <vt:lpstr>What Is a PROC SQL View?</vt:lpstr>
      <vt:lpstr>Creating a PROC SQL View</vt:lpstr>
      <vt:lpstr>View the Log</vt:lpstr>
      <vt:lpstr>Location of a PROC SQL View</vt:lpstr>
      <vt:lpstr>Location of the Source Tables: ANSI </vt:lpstr>
      <vt:lpstr>7.04 Short Answer Poll</vt:lpstr>
      <vt:lpstr>7.04 Short Answer Poll – Correct Answer</vt:lpstr>
      <vt:lpstr>Using a View</vt:lpstr>
      <vt:lpstr>Using a View</vt:lpstr>
      <vt:lpstr>Business Scenario</vt:lpstr>
      <vt:lpstr>Exploring the Problem</vt:lpstr>
      <vt:lpstr>Viewing the Log</vt:lpstr>
      <vt:lpstr>Considerations</vt:lpstr>
      <vt:lpstr>Making a View Portable</vt:lpstr>
      <vt:lpstr>Validating the View</vt:lpstr>
      <vt:lpstr>Two-Level Table Names in Permanent Views</vt:lpstr>
      <vt:lpstr>7.05 Quiz</vt:lpstr>
      <vt:lpstr>7.05 Quiz – Correct Answer</vt:lpstr>
      <vt:lpstr>7.05 Quiz – Correct Answer</vt:lpstr>
      <vt:lpstr>7.05 Quiz – Correct Answer</vt:lpstr>
      <vt:lpstr>7.06 Poll</vt:lpstr>
      <vt:lpstr>7.06 Poll – Correct Answer</vt:lpstr>
      <vt:lpstr>Views: Advantages</vt:lpstr>
      <vt:lpstr>Views: Disadvantages</vt:lpstr>
      <vt:lpstr>General Guidelines for Creating 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SAS Institute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7:  Creating Tables and Views</dc:title>
  <dc:creator>Johnny Johnson</dc:creator>
  <cp:lastModifiedBy>Morgan31955</cp:lastModifiedBy>
  <cp:revision>755</cp:revision>
  <dcterms:created xsi:type="dcterms:W3CDTF">2004-05-14T12:40:08Z</dcterms:created>
  <dcterms:modified xsi:type="dcterms:W3CDTF">2018-02-16T21:23:49Z</dcterms:modified>
</cp:coreProperties>
</file>